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5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8" r:id="rId4"/>
    <p:sldId id="306" r:id="rId5"/>
    <p:sldId id="299" r:id="rId6"/>
    <p:sldId id="311" r:id="rId7"/>
    <p:sldId id="310" r:id="rId8"/>
    <p:sldId id="298" r:id="rId9"/>
    <p:sldId id="308" r:id="rId10"/>
    <p:sldId id="305" r:id="rId11"/>
    <p:sldId id="300" r:id="rId12"/>
    <p:sldId id="281" r:id="rId13"/>
    <p:sldId id="309" r:id="rId14"/>
    <p:sldId id="302" r:id="rId15"/>
    <p:sldId id="301" r:id="rId16"/>
    <p:sldId id="304" r:id="rId17"/>
    <p:sldId id="303" r:id="rId18"/>
    <p:sldId id="288" r:id="rId19"/>
    <p:sldId id="293" r:id="rId20"/>
    <p:sldId id="307" r:id="rId21"/>
    <p:sldId id="294" r:id="rId22"/>
    <p:sldId id="295" r:id="rId23"/>
    <p:sldId id="296" r:id="rId24"/>
    <p:sldId id="297" r:id="rId25"/>
    <p:sldId id="313" r:id="rId26"/>
    <p:sldId id="314" r:id="rId27"/>
    <p:sldId id="289" r:id="rId28"/>
    <p:sldId id="290" r:id="rId29"/>
    <p:sldId id="291" r:id="rId3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20000"/>
      </a:spcBef>
      <a:spcAft>
        <a:spcPct val="0"/>
      </a:spcAft>
      <a:defRPr sz="1600" kern="1200">
        <a:solidFill>
          <a:srgbClr val="696A6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rgbClr val="696A6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rgbClr val="696A6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rgbClr val="696A6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rgbClr val="696A6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696A6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696A6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696A6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696A6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538365"/>
    <a:srgbClr val="478F4E"/>
    <a:srgbClr val="006600"/>
    <a:srgbClr val="660066"/>
    <a:srgbClr val="0F298F"/>
    <a:srgbClr val="4D4D4D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3884" autoAdjust="0"/>
  </p:normalViewPr>
  <p:slideViewPr>
    <p:cSldViewPr>
      <p:cViewPr>
        <p:scale>
          <a:sx n="66" d="100"/>
          <a:sy n="66" d="100"/>
        </p:scale>
        <p:origin x="-864" y="226"/>
      </p:cViewPr>
      <p:guideLst>
        <p:guide orient="horz" pos="4020"/>
        <p:guide pos="2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54" d="100"/>
          <a:sy n="54" d="100"/>
        </p:scale>
        <p:origin x="-2634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B8B82-DEE7-4414-841D-E9D54D8E76E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8719F8D-7442-4932-93B6-79B77CAA96D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Публичные</a:t>
          </a:r>
        </a:p>
        <a:p>
          <a:pPr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информационные ресурсы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(Порталы 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промо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сайты, активность в соц.сетях</a:t>
          </a:r>
          <a:r>
            <a:rPr lang="ru-RU" sz="1000" dirty="0" smtClean="0"/>
            <a:t>)</a:t>
          </a:r>
          <a:endParaRPr lang="ru-RU" sz="1000" dirty="0"/>
        </a:p>
      </dgm:t>
    </dgm:pt>
    <dgm:pt modelId="{8E42A359-0BF4-44CE-9ACA-A0EE8B2CF4F8}" type="parTrans" cxnId="{B8592C37-0B62-446D-B5AA-2F03851C2E7D}">
      <dgm:prSet/>
      <dgm:spPr/>
      <dgm:t>
        <a:bodyPr/>
        <a:lstStyle/>
        <a:p>
          <a:endParaRPr lang="ru-RU"/>
        </a:p>
      </dgm:t>
    </dgm:pt>
    <dgm:pt modelId="{76E4DEBB-7E90-49CA-819D-B03769C97196}" type="sibTrans" cxnId="{B8592C37-0B62-446D-B5AA-2F03851C2E7D}">
      <dgm:prSet/>
      <dgm:spPr/>
      <dgm:t>
        <a:bodyPr/>
        <a:lstStyle/>
        <a:p>
          <a:endParaRPr lang="ru-RU"/>
        </a:p>
      </dgm:t>
    </dgm:pt>
    <dgm:pt modelId="{94F511BB-90C2-4065-8A8E-F72BB22B83C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Корпоративные ИС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ERP, CRM, BI,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ИНТРАНЕТ ПОРТАЛЫ, БУХГАЛТЕРСКИЕ СИСТЕМЫ, и др.)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E50119DB-CADC-4448-A024-DB43D3A318BD}" type="parTrans" cxnId="{4CCE7C47-7DB1-4D91-B866-7209D4AC47D5}">
      <dgm:prSet/>
      <dgm:spPr/>
      <dgm:t>
        <a:bodyPr/>
        <a:lstStyle/>
        <a:p>
          <a:endParaRPr lang="ru-RU"/>
        </a:p>
      </dgm:t>
    </dgm:pt>
    <dgm:pt modelId="{C12488A0-A31F-40AB-B01F-CDEB1809FCBC}" type="sibTrans" cxnId="{4CCE7C47-7DB1-4D91-B866-7209D4AC47D5}">
      <dgm:prSet/>
      <dgm:spPr/>
      <dgm:t>
        <a:bodyPr/>
        <a:lstStyle/>
        <a:p>
          <a:endParaRPr lang="ru-RU"/>
        </a:p>
      </dgm:t>
    </dgm:pt>
    <dgm:pt modelId="{1086E522-4CB8-42F4-9566-3BE12329646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Единая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базовая инфраструктура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(оборудование, коммуникации, системное и специальное программное обеспечение )</a:t>
          </a:r>
        </a:p>
      </dgm:t>
    </dgm:pt>
    <dgm:pt modelId="{80FC2D46-0B87-4D9A-81A0-F80C9BF8345E}" type="parTrans" cxnId="{9E2AA138-8AFE-4FA2-BDFF-6EA076F52A4F}">
      <dgm:prSet/>
      <dgm:spPr/>
      <dgm:t>
        <a:bodyPr/>
        <a:lstStyle/>
        <a:p>
          <a:endParaRPr lang="ru-RU"/>
        </a:p>
      </dgm:t>
    </dgm:pt>
    <dgm:pt modelId="{3C477A96-0645-4A0C-9091-854D834824D7}" type="sibTrans" cxnId="{9E2AA138-8AFE-4FA2-BDFF-6EA076F52A4F}">
      <dgm:prSet/>
      <dgm:spPr/>
      <dgm:t>
        <a:bodyPr/>
        <a:lstStyle/>
        <a:p>
          <a:endParaRPr lang="ru-RU"/>
        </a:p>
      </dgm:t>
    </dgm:pt>
    <dgm:pt modelId="{433BB0BD-192A-4FB4-8E77-FE61585D7CCD}" type="pres">
      <dgm:prSet presAssocID="{9F1B8B82-DEE7-4414-841D-E9D54D8E76E8}" presName="Name0" presStyleCnt="0">
        <dgm:presLayoutVars>
          <dgm:dir/>
          <dgm:animLvl val="lvl"/>
          <dgm:resizeHandles val="exact"/>
        </dgm:presLayoutVars>
      </dgm:prSet>
      <dgm:spPr/>
    </dgm:pt>
    <dgm:pt modelId="{C38C0084-B0A5-4184-826A-0DB16B34E3DA}" type="pres">
      <dgm:prSet presAssocID="{B8719F8D-7442-4932-93B6-79B77CAA96D9}" presName="Name8" presStyleCnt="0"/>
      <dgm:spPr/>
    </dgm:pt>
    <dgm:pt modelId="{09F6221A-3CB8-40FD-96D6-9F968BC2FC2A}" type="pres">
      <dgm:prSet presAssocID="{B8719F8D-7442-4932-93B6-79B77CAA96D9}" presName="level" presStyleLbl="node1" presStyleIdx="0" presStyleCnt="3" custScaleX="2895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BA363-7568-4BDC-9F73-0AFCFB9DF732}" type="pres">
      <dgm:prSet presAssocID="{B8719F8D-7442-4932-93B6-79B77CAA96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C030-688E-40E1-96FA-54E3F71ECDFD}" type="pres">
      <dgm:prSet presAssocID="{94F511BB-90C2-4065-8A8E-F72BB22B83CB}" presName="Name8" presStyleCnt="0"/>
      <dgm:spPr/>
    </dgm:pt>
    <dgm:pt modelId="{21DBCA58-F750-4ACA-A1C2-9C30CE73D523}" type="pres">
      <dgm:prSet presAssocID="{94F511BB-90C2-4065-8A8E-F72BB22B83CB}" presName="level" presStyleLbl="node1" presStyleIdx="1" presStyleCnt="3" custScaleX="15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BD918-314C-4AF3-89AD-82940EF07FA3}" type="pres">
      <dgm:prSet presAssocID="{94F511BB-90C2-4065-8A8E-F72BB22B83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6D1F3-7F6D-4F65-AF64-120627ABE289}" type="pres">
      <dgm:prSet presAssocID="{1086E522-4CB8-42F4-9566-3BE12329646A}" presName="Name8" presStyleCnt="0"/>
      <dgm:spPr/>
    </dgm:pt>
    <dgm:pt modelId="{B4FC5F71-2A96-4B44-9E6E-7ACC552CAE71}" type="pres">
      <dgm:prSet presAssocID="{1086E522-4CB8-42F4-9566-3BE12329646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52D08-1F76-4297-BD77-25F7E1FD1944}" type="pres">
      <dgm:prSet presAssocID="{1086E522-4CB8-42F4-9566-3BE1232964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1FA184-504F-4B62-A9E6-9BFBE15ABBF7}" type="presOf" srcId="{94F511BB-90C2-4065-8A8E-F72BB22B83CB}" destId="{21DBCA58-F750-4ACA-A1C2-9C30CE73D523}" srcOrd="0" destOrd="0" presId="urn:microsoft.com/office/officeart/2005/8/layout/pyramid1"/>
    <dgm:cxn modelId="{1F59888C-AF08-4B78-827F-742F573E4EBA}" type="presOf" srcId="{B8719F8D-7442-4932-93B6-79B77CAA96D9}" destId="{3EDBA363-7568-4BDC-9F73-0AFCFB9DF732}" srcOrd="1" destOrd="0" presId="urn:microsoft.com/office/officeart/2005/8/layout/pyramid1"/>
    <dgm:cxn modelId="{4CCE7C47-7DB1-4D91-B866-7209D4AC47D5}" srcId="{9F1B8B82-DEE7-4414-841D-E9D54D8E76E8}" destId="{94F511BB-90C2-4065-8A8E-F72BB22B83CB}" srcOrd="1" destOrd="0" parTransId="{E50119DB-CADC-4448-A024-DB43D3A318BD}" sibTransId="{C12488A0-A31F-40AB-B01F-CDEB1809FCBC}"/>
    <dgm:cxn modelId="{9E4932C5-3617-4DA8-8068-2D1259F294B0}" type="presOf" srcId="{1086E522-4CB8-42F4-9566-3BE12329646A}" destId="{B1452D08-1F76-4297-BD77-25F7E1FD1944}" srcOrd="1" destOrd="0" presId="urn:microsoft.com/office/officeart/2005/8/layout/pyramid1"/>
    <dgm:cxn modelId="{465A9FA2-2F28-4B43-AF21-37DEFA430C68}" type="presOf" srcId="{1086E522-4CB8-42F4-9566-3BE12329646A}" destId="{B4FC5F71-2A96-4B44-9E6E-7ACC552CAE71}" srcOrd="0" destOrd="0" presId="urn:microsoft.com/office/officeart/2005/8/layout/pyramid1"/>
    <dgm:cxn modelId="{9E2AA138-8AFE-4FA2-BDFF-6EA076F52A4F}" srcId="{9F1B8B82-DEE7-4414-841D-E9D54D8E76E8}" destId="{1086E522-4CB8-42F4-9566-3BE12329646A}" srcOrd="2" destOrd="0" parTransId="{80FC2D46-0B87-4D9A-81A0-F80C9BF8345E}" sibTransId="{3C477A96-0645-4A0C-9091-854D834824D7}"/>
    <dgm:cxn modelId="{450C7542-0B90-4E39-BF8A-BA2204ED3FD5}" type="presOf" srcId="{9F1B8B82-DEE7-4414-841D-E9D54D8E76E8}" destId="{433BB0BD-192A-4FB4-8E77-FE61585D7CCD}" srcOrd="0" destOrd="0" presId="urn:microsoft.com/office/officeart/2005/8/layout/pyramid1"/>
    <dgm:cxn modelId="{D5EC5B53-F680-4339-B5BB-4D8D4A2F3978}" type="presOf" srcId="{94F511BB-90C2-4065-8A8E-F72BB22B83CB}" destId="{80EBD918-314C-4AF3-89AD-82940EF07FA3}" srcOrd="1" destOrd="0" presId="urn:microsoft.com/office/officeart/2005/8/layout/pyramid1"/>
    <dgm:cxn modelId="{AD75EAF2-C08B-413D-B020-0113C48857EF}" type="presOf" srcId="{B8719F8D-7442-4932-93B6-79B77CAA96D9}" destId="{09F6221A-3CB8-40FD-96D6-9F968BC2FC2A}" srcOrd="0" destOrd="0" presId="urn:microsoft.com/office/officeart/2005/8/layout/pyramid1"/>
    <dgm:cxn modelId="{B8592C37-0B62-446D-B5AA-2F03851C2E7D}" srcId="{9F1B8B82-DEE7-4414-841D-E9D54D8E76E8}" destId="{B8719F8D-7442-4932-93B6-79B77CAA96D9}" srcOrd="0" destOrd="0" parTransId="{8E42A359-0BF4-44CE-9ACA-A0EE8B2CF4F8}" sibTransId="{76E4DEBB-7E90-49CA-819D-B03769C97196}"/>
    <dgm:cxn modelId="{F7B43A87-94DC-4A01-9D45-3BD8987CBE17}" type="presParOf" srcId="{433BB0BD-192A-4FB4-8E77-FE61585D7CCD}" destId="{C38C0084-B0A5-4184-826A-0DB16B34E3DA}" srcOrd="0" destOrd="0" presId="urn:microsoft.com/office/officeart/2005/8/layout/pyramid1"/>
    <dgm:cxn modelId="{E90E7C3F-7176-4D5D-9F3D-9896C956DCF1}" type="presParOf" srcId="{C38C0084-B0A5-4184-826A-0DB16B34E3DA}" destId="{09F6221A-3CB8-40FD-96D6-9F968BC2FC2A}" srcOrd="0" destOrd="0" presId="urn:microsoft.com/office/officeart/2005/8/layout/pyramid1"/>
    <dgm:cxn modelId="{A48C04C0-0DCB-4753-91BE-6BDD6CEB11A4}" type="presParOf" srcId="{C38C0084-B0A5-4184-826A-0DB16B34E3DA}" destId="{3EDBA363-7568-4BDC-9F73-0AFCFB9DF732}" srcOrd="1" destOrd="0" presId="urn:microsoft.com/office/officeart/2005/8/layout/pyramid1"/>
    <dgm:cxn modelId="{281C8C23-8836-4613-B56A-5D0C6F840DE4}" type="presParOf" srcId="{433BB0BD-192A-4FB4-8E77-FE61585D7CCD}" destId="{4DE1C030-688E-40E1-96FA-54E3F71ECDFD}" srcOrd="1" destOrd="0" presId="urn:microsoft.com/office/officeart/2005/8/layout/pyramid1"/>
    <dgm:cxn modelId="{26E21AE4-147A-49B2-8352-16579106ECD3}" type="presParOf" srcId="{4DE1C030-688E-40E1-96FA-54E3F71ECDFD}" destId="{21DBCA58-F750-4ACA-A1C2-9C30CE73D523}" srcOrd="0" destOrd="0" presId="urn:microsoft.com/office/officeart/2005/8/layout/pyramid1"/>
    <dgm:cxn modelId="{0A7166BB-F142-412A-8CDD-AA398C27B1FE}" type="presParOf" srcId="{4DE1C030-688E-40E1-96FA-54E3F71ECDFD}" destId="{80EBD918-314C-4AF3-89AD-82940EF07FA3}" srcOrd="1" destOrd="0" presId="urn:microsoft.com/office/officeart/2005/8/layout/pyramid1"/>
    <dgm:cxn modelId="{F7C741B3-7428-4637-8C0F-C155F7483B34}" type="presParOf" srcId="{433BB0BD-192A-4FB4-8E77-FE61585D7CCD}" destId="{43A6D1F3-7F6D-4F65-AF64-120627ABE289}" srcOrd="2" destOrd="0" presId="urn:microsoft.com/office/officeart/2005/8/layout/pyramid1"/>
    <dgm:cxn modelId="{42E1CE39-265B-4066-B374-E95BB5CEB8AC}" type="presParOf" srcId="{43A6D1F3-7F6D-4F65-AF64-120627ABE289}" destId="{B4FC5F71-2A96-4B44-9E6E-7ACC552CAE71}" srcOrd="0" destOrd="0" presId="urn:microsoft.com/office/officeart/2005/8/layout/pyramid1"/>
    <dgm:cxn modelId="{E4ACC876-13BB-4760-B626-3AB2B3B3A494}" type="presParOf" srcId="{43A6D1F3-7F6D-4F65-AF64-120627ABE289}" destId="{B1452D08-1F76-4297-BD77-25F7E1FD194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B8B82-DEE7-4414-841D-E9D54D8E76E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8719F8D-7442-4932-93B6-79B77CAA96D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Публичные</a:t>
          </a:r>
        </a:p>
        <a:p>
          <a:pPr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региональные</a:t>
          </a:r>
        </a:p>
        <a:p>
          <a:pPr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информационные ресурсы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(Порталы Электронного правительства, Открытого правительства, </a:t>
          </a:r>
        </a:p>
        <a:p>
          <a:pPr>
            <a:spcAft>
              <a:spcPts val="0"/>
            </a:spcAft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Мобильные приложения, Интернет-Приемная, </a:t>
          </a:r>
        </a:p>
        <a:p>
          <a:pPr>
            <a:spcAft>
              <a:spcPts val="0"/>
            </a:spcAft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Очередь в Дошкольные и Средние ОУ, Туристический </a:t>
          </a:r>
          <a:r>
            <a:rPr lang="ru-RU" sz="1000" dirty="0" smtClean="0"/>
            <a:t>портал)</a:t>
          </a:r>
          <a:endParaRPr lang="ru-RU" sz="1000" dirty="0"/>
        </a:p>
      </dgm:t>
    </dgm:pt>
    <dgm:pt modelId="{8E42A359-0BF4-44CE-9ACA-A0EE8B2CF4F8}" type="parTrans" cxnId="{B8592C37-0B62-446D-B5AA-2F03851C2E7D}">
      <dgm:prSet/>
      <dgm:spPr/>
      <dgm:t>
        <a:bodyPr/>
        <a:lstStyle/>
        <a:p>
          <a:endParaRPr lang="ru-RU"/>
        </a:p>
      </dgm:t>
    </dgm:pt>
    <dgm:pt modelId="{76E4DEBB-7E90-49CA-819D-B03769C97196}" type="sibTrans" cxnId="{B8592C37-0B62-446D-B5AA-2F03851C2E7D}">
      <dgm:prSet/>
      <dgm:spPr/>
      <dgm:t>
        <a:bodyPr/>
        <a:lstStyle/>
        <a:p>
          <a:endParaRPr lang="ru-RU"/>
        </a:p>
      </dgm:t>
    </dgm:pt>
    <dgm:pt modelId="{94F511BB-90C2-4065-8A8E-F72BB22B83C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АИС ведомственные и 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общерегиональные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(государственные информационные системы: ГАС «Управление», РГИС, «Электронный бюджет» и др.)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E50119DB-CADC-4448-A024-DB43D3A318BD}" type="parTrans" cxnId="{4CCE7C47-7DB1-4D91-B866-7209D4AC47D5}">
      <dgm:prSet/>
      <dgm:spPr/>
      <dgm:t>
        <a:bodyPr/>
        <a:lstStyle/>
        <a:p>
          <a:endParaRPr lang="ru-RU"/>
        </a:p>
      </dgm:t>
    </dgm:pt>
    <dgm:pt modelId="{C12488A0-A31F-40AB-B01F-CDEB1809FCBC}" type="sibTrans" cxnId="{4CCE7C47-7DB1-4D91-B866-7209D4AC47D5}">
      <dgm:prSet/>
      <dgm:spPr/>
      <dgm:t>
        <a:bodyPr/>
        <a:lstStyle/>
        <a:p>
          <a:endParaRPr lang="ru-RU"/>
        </a:p>
      </dgm:t>
    </dgm:pt>
    <dgm:pt modelId="{1086E522-4CB8-42F4-9566-3BE12329646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Единая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базовая инфраструктура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(оборудование, коммуникации, системное и специальное программное обеспечение )</a:t>
          </a:r>
        </a:p>
      </dgm:t>
    </dgm:pt>
    <dgm:pt modelId="{80FC2D46-0B87-4D9A-81A0-F80C9BF8345E}" type="parTrans" cxnId="{9E2AA138-8AFE-4FA2-BDFF-6EA076F52A4F}">
      <dgm:prSet/>
      <dgm:spPr/>
      <dgm:t>
        <a:bodyPr/>
        <a:lstStyle/>
        <a:p>
          <a:endParaRPr lang="ru-RU"/>
        </a:p>
      </dgm:t>
    </dgm:pt>
    <dgm:pt modelId="{3C477A96-0645-4A0C-9091-854D834824D7}" type="sibTrans" cxnId="{9E2AA138-8AFE-4FA2-BDFF-6EA076F52A4F}">
      <dgm:prSet/>
      <dgm:spPr/>
      <dgm:t>
        <a:bodyPr/>
        <a:lstStyle/>
        <a:p>
          <a:endParaRPr lang="ru-RU"/>
        </a:p>
      </dgm:t>
    </dgm:pt>
    <dgm:pt modelId="{433BB0BD-192A-4FB4-8E77-FE61585D7CCD}" type="pres">
      <dgm:prSet presAssocID="{9F1B8B82-DEE7-4414-841D-E9D54D8E76E8}" presName="Name0" presStyleCnt="0">
        <dgm:presLayoutVars>
          <dgm:dir/>
          <dgm:animLvl val="lvl"/>
          <dgm:resizeHandles val="exact"/>
        </dgm:presLayoutVars>
      </dgm:prSet>
      <dgm:spPr/>
    </dgm:pt>
    <dgm:pt modelId="{C38C0084-B0A5-4184-826A-0DB16B34E3DA}" type="pres">
      <dgm:prSet presAssocID="{B8719F8D-7442-4932-93B6-79B77CAA96D9}" presName="Name8" presStyleCnt="0"/>
      <dgm:spPr/>
    </dgm:pt>
    <dgm:pt modelId="{09F6221A-3CB8-40FD-96D6-9F968BC2FC2A}" type="pres">
      <dgm:prSet presAssocID="{B8719F8D-7442-4932-93B6-79B77CAA96D9}" presName="level" presStyleLbl="node1" presStyleIdx="0" presStyleCnt="3" custScaleX="2895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BA363-7568-4BDC-9F73-0AFCFB9DF732}" type="pres">
      <dgm:prSet presAssocID="{B8719F8D-7442-4932-93B6-79B77CAA96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C030-688E-40E1-96FA-54E3F71ECDFD}" type="pres">
      <dgm:prSet presAssocID="{94F511BB-90C2-4065-8A8E-F72BB22B83CB}" presName="Name8" presStyleCnt="0"/>
      <dgm:spPr/>
    </dgm:pt>
    <dgm:pt modelId="{21DBCA58-F750-4ACA-A1C2-9C30CE73D523}" type="pres">
      <dgm:prSet presAssocID="{94F511BB-90C2-4065-8A8E-F72BB22B83CB}" presName="level" presStyleLbl="node1" presStyleIdx="1" presStyleCnt="3" custScaleX="15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BD918-314C-4AF3-89AD-82940EF07FA3}" type="pres">
      <dgm:prSet presAssocID="{94F511BB-90C2-4065-8A8E-F72BB22B83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6D1F3-7F6D-4F65-AF64-120627ABE289}" type="pres">
      <dgm:prSet presAssocID="{1086E522-4CB8-42F4-9566-3BE12329646A}" presName="Name8" presStyleCnt="0"/>
      <dgm:spPr/>
    </dgm:pt>
    <dgm:pt modelId="{B4FC5F71-2A96-4B44-9E6E-7ACC552CAE71}" type="pres">
      <dgm:prSet presAssocID="{1086E522-4CB8-42F4-9566-3BE12329646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52D08-1F76-4297-BD77-25F7E1FD1944}" type="pres">
      <dgm:prSet presAssocID="{1086E522-4CB8-42F4-9566-3BE1232964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E5608-9FCB-4598-968D-DDDDD9AFB967}" type="presOf" srcId="{1086E522-4CB8-42F4-9566-3BE12329646A}" destId="{B1452D08-1F76-4297-BD77-25F7E1FD1944}" srcOrd="1" destOrd="0" presId="urn:microsoft.com/office/officeart/2005/8/layout/pyramid1"/>
    <dgm:cxn modelId="{4CCE7C47-7DB1-4D91-B866-7209D4AC47D5}" srcId="{9F1B8B82-DEE7-4414-841D-E9D54D8E76E8}" destId="{94F511BB-90C2-4065-8A8E-F72BB22B83CB}" srcOrd="1" destOrd="0" parTransId="{E50119DB-CADC-4448-A024-DB43D3A318BD}" sibTransId="{C12488A0-A31F-40AB-B01F-CDEB1809FCBC}"/>
    <dgm:cxn modelId="{CA6A554F-B15E-4E9A-9211-AD08B06C6ABE}" type="presOf" srcId="{B8719F8D-7442-4932-93B6-79B77CAA96D9}" destId="{09F6221A-3CB8-40FD-96D6-9F968BC2FC2A}" srcOrd="0" destOrd="0" presId="urn:microsoft.com/office/officeart/2005/8/layout/pyramid1"/>
    <dgm:cxn modelId="{B98015ED-9104-4545-A4C5-DCF510C0BCD9}" type="presOf" srcId="{94F511BB-90C2-4065-8A8E-F72BB22B83CB}" destId="{80EBD918-314C-4AF3-89AD-82940EF07FA3}" srcOrd="1" destOrd="0" presId="urn:microsoft.com/office/officeart/2005/8/layout/pyramid1"/>
    <dgm:cxn modelId="{9E2AA138-8AFE-4FA2-BDFF-6EA076F52A4F}" srcId="{9F1B8B82-DEE7-4414-841D-E9D54D8E76E8}" destId="{1086E522-4CB8-42F4-9566-3BE12329646A}" srcOrd="2" destOrd="0" parTransId="{80FC2D46-0B87-4D9A-81A0-F80C9BF8345E}" sibTransId="{3C477A96-0645-4A0C-9091-854D834824D7}"/>
    <dgm:cxn modelId="{908D7332-BE85-45F3-8FEB-D7C2450D1822}" type="presOf" srcId="{9F1B8B82-DEE7-4414-841D-E9D54D8E76E8}" destId="{433BB0BD-192A-4FB4-8E77-FE61585D7CCD}" srcOrd="0" destOrd="0" presId="urn:microsoft.com/office/officeart/2005/8/layout/pyramid1"/>
    <dgm:cxn modelId="{5FA065BB-F9D4-4F5A-8A0C-51D19FC06FB6}" type="presOf" srcId="{1086E522-4CB8-42F4-9566-3BE12329646A}" destId="{B4FC5F71-2A96-4B44-9E6E-7ACC552CAE71}" srcOrd="0" destOrd="0" presId="urn:microsoft.com/office/officeart/2005/8/layout/pyramid1"/>
    <dgm:cxn modelId="{743191DA-60EC-4C07-AAA8-125A3B3F52EF}" type="presOf" srcId="{94F511BB-90C2-4065-8A8E-F72BB22B83CB}" destId="{21DBCA58-F750-4ACA-A1C2-9C30CE73D523}" srcOrd="0" destOrd="0" presId="urn:microsoft.com/office/officeart/2005/8/layout/pyramid1"/>
    <dgm:cxn modelId="{F6AE32AD-524B-48E4-B870-82479614AD9F}" type="presOf" srcId="{B8719F8D-7442-4932-93B6-79B77CAA96D9}" destId="{3EDBA363-7568-4BDC-9F73-0AFCFB9DF732}" srcOrd="1" destOrd="0" presId="urn:microsoft.com/office/officeart/2005/8/layout/pyramid1"/>
    <dgm:cxn modelId="{B8592C37-0B62-446D-B5AA-2F03851C2E7D}" srcId="{9F1B8B82-DEE7-4414-841D-E9D54D8E76E8}" destId="{B8719F8D-7442-4932-93B6-79B77CAA96D9}" srcOrd="0" destOrd="0" parTransId="{8E42A359-0BF4-44CE-9ACA-A0EE8B2CF4F8}" sibTransId="{76E4DEBB-7E90-49CA-819D-B03769C97196}"/>
    <dgm:cxn modelId="{DD3F77FD-CBF1-407C-AF83-FD90AED05F73}" type="presParOf" srcId="{433BB0BD-192A-4FB4-8E77-FE61585D7CCD}" destId="{C38C0084-B0A5-4184-826A-0DB16B34E3DA}" srcOrd="0" destOrd="0" presId="urn:microsoft.com/office/officeart/2005/8/layout/pyramid1"/>
    <dgm:cxn modelId="{CAB461DF-7FF6-401E-B170-94A0CDCF5CC4}" type="presParOf" srcId="{C38C0084-B0A5-4184-826A-0DB16B34E3DA}" destId="{09F6221A-3CB8-40FD-96D6-9F968BC2FC2A}" srcOrd="0" destOrd="0" presId="urn:microsoft.com/office/officeart/2005/8/layout/pyramid1"/>
    <dgm:cxn modelId="{53758BD3-EE89-4653-9134-084DE27F37E1}" type="presParOf" srcId="{C38C0084-B0A5-4184-826A-0DB16B34E3DA}" destId="{3EDBA363-7568-4BDC-9F73-0AFCFB9DF732}" srcOrd="1" destOrd="0" presId="urn:microsoft.com/office/officeart/2005/8/layout/pyramid1"/>
    <dgm:cxn modelId="{C8E0270E-AB6F-4183-A47A-2F147FF7D02C}" type="presParOf" srcId="{433BB0BD-192A-4FB4-8E77-FE61585D7CCD}" destId="{4DE1C030-688E-40E1-96FA-54E3F71ECDFD}" srcOrd="1" destOrd="0" presId="urn:microsoft.com/office/officeart/2005/8/layout/pyramid1"/>
    <dgm:cxn modelId="{060A0172-5018-4664-BA3C-0EE28817B99E}" type="presParOf" srcId="{4DE1C030-688E-40E1-96FA-54E3F71ECDFD}" destId="{21DBCA58-F750-4ACA-A1C2-9C30CE73D523}" srcOrd="0" destOrd="0" presId="urn:microsoft.com/office/officeart/2005/8/layout/pyramid1"/>
    <dgm:cxn modelId="{CEF60F3D-136A-40FD-896E-346739DCB47C}" type="presParOf" srcId="{4DE1C030-688E-40E1-96FA-54E3F71ECDFD}" destId="{80EBD918-314C-4AF3-89AD-82940EF07FA3}" srcOrd="1" destOrd="0" presId="urn:microsoft.com/office/officeart/2005/8/layout/pyramid1"/>
    <dgm:cxn modelId="{2B710933-90FF-4761-AB82-52A215C451BB}" type="presParOf" srcId="{433BB0BD-192A-4FB4-8E77-FE61585D7CCD}" destId="{43A6D1F3-7F6D-4F65-AF64-120627ABE289}" srcOrd="2" destOrd="0" presId="urn:microsoft.com/office/officeart/2005/8/layout/pyramid1"/>
    <dgm:cxn modelId="{4B450FF8-1693-401E-9891-BF038EA03446}" type="presParOf" srcId="{43A6D1F3-7F6D-4F65-AF64-120627ABE289}" destId="{B4FC5F71-2A96-4B44-9E6E-7ACC552CAE71}" srcOrd="0" destOrd="0" presId="urn:microsoft.com/office/officeart/2005/8/layout/pyramid1"/>
    <dgm:cxn modelId="{BB4BCAA9-BD80-43EE-A5E2-864F1CD71C3A}" type="presParOf" srcId="{43A6D1F3-7F6D-4F65-AF64-120627ABE289}" destId="{B1452D08-1F76-4297-BD77-25F7E1FD194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8FCAAD-19D5-40DC-A9AB-0FCB16EE455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BB033-06B9-480D-BACC-07781AC14016}">
      <dgm:prSet phldrT="[Текст]"/>
      <dgm:spPr>
        <a:solidFill>
          <a:schemeClr val="accent2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государство</a:t>
          </a:r>
        </a:p>
      </dgm:t>
    </dgm:pt>
    <dgm:pt modelId="{FBA30610-1AB5-472E-AE8F-06C56F64C1F3}" type="parTrans" cxnId="{1AAE4F58-1200-4316-9E85-484AC32A3B7D}">
      <dgm:prSet/>
      <dgm:spPr/>
      <dgm:t>
        <a:bodyPr/>
        <a:lstStyle/>
        <a:p>
          <a:endParaRPr lang="ru-RU"/>
        </a:p>
      </dgm:t>
    </dgm:pt>
    <dgm:pt modelId="{971F2B22-7CC3-4A30-8815-7F62F2D192E3}" type="sibTrans" cxnId="{1AAE4F58-1200-4316-9E85-484AC32A3B7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6A7DA55-F252-4922-8F18-76E715716CAA}">
      <dgm:prSet phldrT="[Текст]"/>
      <dgm:spPr>
        <a:solidFill>
          <a:schemeClr val="accent2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</a:rPr>
            <a:t>вендоры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F819B81-FA55-4C1D-9827-9CFFBFC6DB06}" type="parTrans" cxnId="{C8544E44-24B4-4F39-B9F7-C747C5D77F3D}">
      <dgm:prSet/>
      <dgm:spPr/>
      <dgm:t>
        <a:bodyPr/>
        <a:lstStyle/>
        <a:p>
          <a:endParaRPr lang="ru-RU"/>
        </a:p>
      </dgm:t>
    </dgm:pt>
    <dgm:pt modelId="{393DE301-9824-4920-B6DE-7415130C7E5D}" type="sibTrans" cxnId="{C8544E44-24B4-4F39-B9F7-C747C5D77F3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7B7E43F-41EB-492C-985C-C91364D45949}">
      <dgm:prSet phldrT="[Текст]"/>
      <dgm:spPr>
        <a:solidFill>
          <a:schemeClr val="accent2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err="1">
              <a:solidFill>
                <a:schemeClr val="tx1">
                  <a:lumMod val="95000"/>
                  <a:lumOff val="5000"/>
                </a:schemeClr>
              </a:solidFill>
            </a:rPr>
            <a:t>стартапы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3F2E96-6B21-45C3-9EA5-F123CC17DDAF}" type="parTrans" cxnId="{6A00D3CD-0B07-41D0-934F-3855E2D7350A}">
      <dgm:prSet/>
      <dgm:spPr/>
      <dgm:t>
        <a:bodyPr/>
        <a:lstStyle/>
        <a:p>
          <a:endParaRPr lang="ru-RU"/>
        </a:p>
      </dgm:t>
    </dgm:pt>
    <dgm:pt modelId="{5C2FDCD0-7E85-45A2-84F4-87B6DABC0278}" type="sibTrans" cxnId="{6A00D3CD-0B07-41D0-934F-3855E2D7350A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FBDC5BC3-2987-4723-B077-376BFBAAB87B}">
      <dgm:prSet phldrT="[Текст]"/>
      <dgm:spPr>
        <a:solidFill>
          <a:schemeClr val="accent2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системные 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интеграторы</a:t>
          </a:r>
        </a:p>
      </dgm:t>
    </dgm:pt>
    <dgm:pt modelId="{AA9CA251-131A-4128-A124-DDA9BBC656C9}" type="parTrans" cxnId="{FD26A040-6057-49B8-9C19-8506968FBB01}">
      <dgm:prSet/>
      <dgm:spPr/>
      <dgm:t>
        <a:bodyPr/>
        <a:lstStyle/>
        <a:p>
          <a:endParaRPr lang="ru-RU"/>
        </a:p>
      </dgm:t>
    </dgm:pt>
    <dgm:pt modelId="{0CECBE62-4520-42F1-96E6-993D0C6A2C1F}" type="sibTrans" cxnId="{FD26A040-6057-49B8-9C19-8506968FBB01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8FBFBB3-28F7-4791-84C6-9E235BD5A9E5}">
      <dgm:prSet phldrT="[Текст]"/>
      <dgm:spPr>
        <a:solidFill>
          <a:schemeClr val="accent2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«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in-house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»</a:t>
          </a:r>
        </a:p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компании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AE95D9-06D9-4280-902A-22FF5E7662BC}" type="parTrans" cxnId="{69089BF4-8FCE-4AA1-8BBB-75404BA479C0}">
      <dgm:prSet/>
      <dgm:spPr/>
      <dgm:t>
        <a:bodyPr/>
        <a:lstStyle/>
        <a:p>
          <a:endParaRPr lang="ru-RU"/>
        </a:p>
      </dgm:t>
    </dgm:pt>
    <dgm:pt modelId="{51337C4A-04C3-4668-B821-2219ED8F4F51}" type="sibTrans" cxnId="{69089BF4-8FCE-4AA1-8BBB-75404BA479C0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412F5E4-867D-488D-B715-4B57C136033D}" type="pres">
      <dgm:prSet presAssocID="{FA8FCAAD-19D5-40DC-A9AB-0FCB16EE45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18EBA-467F-4D00-BE31-EC8625781B8C}" type="pres">
      <dgm:prSet presAssocID="{A89BB033-06B9-480D-BACC-07781AC140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9A0D5-3742-4ADF-AB5A-B2BAD85B3680}" type="pres">
      <dgm:prSet presAssocID="{A89BB033-06B9-480D-BACC-07781AC14016}" presName="spNode" presStyleCnt="0"/>
      <dgm:spPr/>
    </dgm:pt>
    <dgm:pt modelId="{2732F97C-5BAB-48EB-8F5A-50DC2A042AD2}" type="pres">
      <dgm:prSet presAssocID="{971F2B22-7CC3-4A30-8815-7F62F2D192E3}" presName="sibTrans" presStyleLbl="sibTrans1D1" presStyleIdx="0" presStyleCnt="5"/>
      <dgm:spPr/>
      <dgm:t>
        <a:bodyPr/>
        <a:lstStyle/>
        <a:p>
          <a:endParaRPr lang="ru-RU"/>
        </a:p>
      </dgm:t>
    </dgm:pt>
    <dgm:pt modelId="{5F607CEC-2164-4C71-BB49-CE47C38F3F56}" type="pres">
      <dgm:prSet presAssocID="{46A7DA55-F252-4922-8F18-76E715716CAA}" presName="node" presStyleLbl="node1" presStyleIdx="1" presStyleCnt="5" custRadScaleRad="101783" custRadScaleInc="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DA390-4AFA-4E29-B069-FF93C6F955B9}" type="pres">
      <dgm:prSet presAssocID="{46A7DA55-F252-4922-8F18-76E715716CAA}" presName="spNode" presStyleCnt="0"/>
      <dgm:spPr/>
    </dgm:pt>
    <dgm:pt modelId="{6EF9FA26-6CD3-41FB-99EF-FC92BB6B5DBF}" type="pres">
      <dgm:prSet presAssocID="{393DE301-9824-4920-B6DE-7415130C7E5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2534CDD-7D81-4051-89D7-668F03350E45}" type="pres">
      <dgm:prSet presAssocID="{E7B7E43F-41EB-492C-985C-C91364D45949}" presName="node" presStyleLbl="node1" presStyleIdx="2" presStyleCnt="5" custRadScaleRad="103754" custRadScaleInc="-67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17FC6-5115-4FE2-B835-1BB30E6622C5}" type="pres">
      <dgm:prSet presAssocID="{E7B7E43F-41EB-492C-985C-C91364D45949}" presName="spNode" presStyleCnt="0"/>
      <dgm:spPr/>
    </dgm:pt>
    <dgm:pt modelId="{64C2BEA2-D9D9-44C8-B8B0-C8081D83911B}" type="pres">
      <dgm:prSet presAssocID="{5C2FDCD0-7E85-45A2-84F4-87B6DABC027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987FC2D-56DD-4EEA-BFDE-7B416EA45FB4}" type="pres">
      <dgm:prSet presAssocID="{68FBFBB3-28F7-4791-84C6-9E235BD5A9E5}" presName="node" presStyleLbl="node1" presStyleIdx="3" presStyleCnt="5" custScaleY="101202" custRadScaleRad="103473" custRadScaleInc="66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76E26-1D0A-479E-A01A-A973C9569981}" type="pres">
      <dgm:prSet presAssocID="{68FBFBB3-28F7-4791-84C6-9E235BD5A9E5}" presName="spNode" presStyleCnt="0"/>
      <dgm:spPr/>
    </dgm:pt>
    <dgm:pt modelId="{81295CDD-CE70-4C72-83C7-9B9C7A517C83}" type="pres">
      <dgm:prSet presAssocID="{51337C4A-04C3-4668-B821-2219ED8F4F5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7930010-BD40-461E-93F4-83F3DEA32E17}" type="pres">
      <dgm:prSet presAssocID="{FBDC5BC3-2987-4723-B077-376BFBAAB87B}" presName="node" presStyleLbl="node1" presStyleIdx="4" presStyleCnt="5" custScaleY="101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8D762-DC4F-4A73-B267-B8FA015F6AD3}" type="pres">
      <dgm:prSet presAssocID="{FBDC5BC3-2987-4723-B077-376BFBAAB87B}" presName="spNode" presStyleCnt="0"/>
      <dgm:spPr/>
    </dgm:pt>
    <dgm:pt modelId="{B9148929-EC75-44F2-89D9-A4D32590D75C}" type="pres">
      <dgm:prSet presAssocID="{0CECBE62-4520-42F1-96E6-993D0C6A2C1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D26A040-6057-49B8-9C19-8506968FBB01}" srcId="{FA8FCAAD-19D5-40DC-A9AB-0FCB16EE4558}" destId="{FBDC5BC3-2987-4723-B077-376BFBAAB87B}" srcOrd="4" destOrd="0" parTransId="{AA9CA251-131A-4128-A124-DDA9BBC656C9}" sibTransId="{0CECBE62-4520-42F1-96E6-993D0C6A2C1F}"/>
    <dgm:cxn modelId="{51795FB0-B5D3-4E6A-B19A-90B91DBAB864}" type="presOf" srcId="{5C2FDCD0-7E85-45A2-84F4-87B6DABC0278}" destId="{64C2BEA2-D9D9-44C8-B8B0-C8081D83911B}" srcOrd="0" destOrd="0" presId="urn:microsoft.com/office/officeart/2005/8/layout/cycle6"/>
    <dgm:cxn modelId="{20439B14-5D25-4232-8BC4-139E7C53F827}" type="presOf" srcId="{46A7DA55-F252-4922-8F18-76E715716CAA}" destId="{5F607CEC-2164-4C71-BB49-CE47C38F3F56}" srcOrd="0" destOrd="0" presId="urn:microsoft.com/office/officeart/2005/8/layout/cycle6"/>
    <dgm:cxn modelId="{69089BF4-8FCE-4AA1-8BBB-75404BA479C0}" srcId="{FA8FCAAD-19D5-40DC-A9AB-0FCB16EE4558}" destId="{68FBFBB3-28F7-4791-84C6-9E235BD5A9E5}" srcOrd="3" destOrd="0" parTransId="{6AAE95D9-06D9-4280-902A-22FF5E7662BC}" sibTransId="{51337C4A-04C3-4668-B821-2219ED8F4F51}"/>
    <dgm:cxn modelId="{4ED73590-0804-4B92-8AFE-445442642A16}" type="presOf" srcId="{68FBFBB3-28F7-4791-84C6-9E235BD5A9E5}" destId="{F987FC2D-56DD-4EEA-BFDE-7B416EA45FB4}" srcOrd="0" destOrd="0" presId="urn:microsoft.com/office/officeart/2005/8/layout/cycle6"/>
    <dgm:cxn modelId="{06A321B4-0DA7-4387-82A7-CFC2B9C741EE}" type="presOf" srcId="{A89BB033-06B9-480D-BACC-07781AC14016}" destId="{11F18EBA-467F-4D00-BE31-EC8625781B8C}" srcOrd="0" destOrd="0" presId="urn:microsoft.com/office/officeart/2005/8/layout/cycle6"/>
    <dgm:cxn modelId="{155EF83E-9AC5-438E-A9B2-84E91C24A223}" type="presOf" srcId="{0CECBE62-4520-42F1-96E6-993D0C6A2C1F}" destId="{B9148929-EC75-44F2-89D9-A4D32590D75C}" srcOrd="0" destOrd="0" presId="urn:microsoft.com/office/officeart/2005/8/layout/cycle6"/>
    <dgm:cxn modelId="{5F529FC2-ECDA-4EAD-8FC2-D743E3ED3295}" type="presOf" srcId="{971F2B22-7CC3-4A30-8815-7F62F2D192E3}" destId="{2732F97C-5BAB-48EB-8F5A-50DC2A042AD2}" srcOrd="0" destOrd="0" presId="urn:microsoft.com/office/officeart/2005/8/layout/cycle6"/>
    <dgm:cxn modelId="{25F50BF3-6185-465A-A484-D2C56C308778}" type="presOf" srcId="{393DE301-9824-4920-B6DE-7415130C7E5D}" destId="{6EF9FA26-6CD3-41FB-99EF-FC92BB6B5DBF}" srcOrd="0" destOrd="0" presId="urn:microsoft.com/office/officeart/2005/8/layout/cycle6"/>
    <dgm:cxn modelId="{C8544E44-24B4-4F39-B9F7-C747C5D77F3D}" srcId="{FA8FCAAD-19D5-40DC-A9AB-0FCB16EE4558}" destId="{46A7DA55-F252-4922-8F18-76E715716CAA}" srcOrd="1" destOrd="0" parTransId="{EF819B81-FA55-4C1D-9827-9CFFBFC6DB06}" sibTransId="{393DE301-9824-4920-B6DE-7415130C7E5D}"/>
    <dgm:cxn modelId="{23B84C6D-73EE-499F-B00B-1D9805B8AC7C}" type="presOf" srcId="{FBDC5BC3-2987-4723-B077-376BFBAAB87B}" destId="{07930010-BD40-461E-93F4-83F3DEA32E17}" srcOrd="0" destOrd="0" presId="urn:microsoft.com/office/officeart/2005/8/layout/cycle6"/>
    <dgm:cxn modelId="{F4FF6E45-3762-4E37-A885-30F5AA15BE76}" type="presOf" srcId="{51337C4A-04C3-4668-B821-2219ED8F4F51}" destId="{81295CDD-CE70-4C72-83C7-9B9C7A517C83}" srcOrd="0" destOrd="0" presId="urn:microsoft.com/office/officeart/2005/8/layout/cycle6"/>
    <dgm:cxn modelId="{CE78DEE6-4595-46E2-AB9C-6441326C7990}" type="presOf" srcId="{E7B7E43F-41EB-492C-985C-C91364D45949}" destId="{E2534CDD-7D81-4051-89D7-668F03350E45}" srcOrd="0" destOrd="0" presId="urn:microsoft.com/office/officeart/2005/8/layout/cycle6"/>
    <dgm:cxn modelId="{6A00D3CD-0B07-41D0-934F-3855E2D7350A}" srcId="{FA8FCAAD-19D5-40DC-A9AB-0FCB16EE4558}" destId="{E7B7E43F-41EB-492C-985C-C91364D45949}" srcOrd="2" destOrd="0" parTransId="{2D3F2E96-6B21-45C3-9EA5-F123CC17DDAF}" sibTransId="{5C2FDCD0-7E85-45A2-84F4-87B6DABC0278}"/>
    <dgm:cxn modelId="{07774152-ECF1-4675-8FC0-FE4E796E4F62}" type="presOf" srcId="{FA8FCAAD-19D5-40DC-A9AB-0FCB16EE4558}" destId="{B412F5E4-867D-488D-B715-4B57C136033D}" srcOrd="0" destOrd="0" presId="urn:microsoft.com/office/officeart/2005/8/layout/cycle6"/>
    <dgm:cxn modelId="{1AAE4F58-1200-4316-9E85-484AC32A3B7D}" srcId="{FA8FCAAD-19D5-40DC-A9AB-0FCB16EE4558}" destId="{A89BB033-06B9-480D-BACC-07781AC14016}" srcOrd="0" destOrd="0" parTransId="{FBA30610-1AB5-472E-AE8F-06C56F64C1F3}" sibTransId="{971F2B22-7CC3-4A30-8815-7F62F2D192E3}"/>
    <dgm:cxn modelId="{14C6B4DC-4E8B-431F-A249-2E84F9E056C3}" type="presParOf" srcId="{B412F5E4-867D-488D-B715-4B57C136033D}" destId="{11F18EBA-467F-4D00-BE31-EC8625781B8C}" srcOrd="0" destOrd="0" presId="urn:microsoft.com/office/officeart/2005/8/layout/cycle6"/>
    <dgm:cxn modelId="{A59F313A-7099-4D7D-A7FD-72D796150991}" type="presParOf" srcId="{B412F5E4-867D-488D-B715-4B57C136033D}" destId="{8DB9A0D5-3742-4ADF-AB5A-B2BAD85B3680}" srcOrd="1" destOrd="0" presId="urn:microsoft.com/office/officeart/2005/8/layout/cycle6"/>
    <dgm:cxn modelId="{C7C48BA1-D352-4EB8-BE65-F7153FE7624E}" type="presParOf" srcId="{B412F5E4-867D-488D-B715-4B57C136033D}" destId="{2732F97C-5BAB-48EB-8F5A-50DC2A042AD2}" srcOrd="2" destOrd="0" presId="urn:microsoft.com/office/officeart/2005/8/layout/cycle6"/>
    <dgm:cxn modelId="{04E5BCB1-62F1-46FE-854C-E302252B252D}" type="presParOf" srcId="{B412F5E4-867D-488D-B715-4B57C136033D}" destId="{5F607CEC-2164-4C71-BB49-CE47C38F3F56}" srcOrd="3" destOrd="0" presId="urn:microsoft.com/office/officeart/2005/8/layout/cycle6"/>
    <dgm:cxn modelId="{8EDEC893-7EB5-47C0-8992-EAC896ABA624}" type="presParOf" srcId="{B412F5E4-867D-488D-B715-4B57C136033D}" destId="{143DA390-4AFA-4E29-B069-FF93C6F955B9}" srcOrd="4" destOrd="0" presId="urn:microsoft.com/office/officeart/2005/8/layout/cycle6"/>
    <dgm:cxn modelId="{E82B8A09-D7DE-443B-BA75-BD595775616D}" type="presParOf" srcId="{B412F5E4-867D-488D-B715-4B57C136033D}" destId="{6EF9FA26-6CD3-41FB-99EF-FC92BB6B5DBF}" srcOrd="5" destOrd="0" presId="urn:microsoft.com/office/officeart/2005/8/layout/cycle6"/>
    <dgm:cxn modelId="{BC34DD72-E801-4683-97A9-256869EB6A43}" type="presParOf" srcId="{B412F5E4-867D-488D-B715-4B57C136033D}" destId="{E2534CDD-7D81-4051-89D7-668F03350E45}" srcOrd="6" destOrd="0" presId="urn:microsoft.com/office/officeart/2005/8/layout/cycle6"/>
    <dgm:cxn modelId="{1671CA19-2434-4957-A6F5-624C09887066}" type="presParOf" srcId="{B412F5E4-867D-488D-B715-4B57C136033D}" destId="{4D417FC6-5115-4FE2-B835-1BB30E6622C5}" srcOrd="7" destOrd="0" presId="urn:microsoft.com/office/officeart/2005/8/layout/cycle6"/>
    <dgm:cxn modelId="{7299E376-4A81-45E1-8DBB-E049A99E3748}" type="presParOf" srcId="{B412F5E4-867D-488D-B715-4B57C136033D}" destId="{64C2BEA2-D9D9-44C8-B8B0-C8081D83911B}" srcOrd="8" destOrd="0" presId="urn:microsoft.com/office/officeart/2005/8/layout/cycle6"/>
    <dgm:cxn modelId="{B29B87CB-25F7-4010-93C7-4384AA3C38DA}" type="presParOf" srcId="{B412F5E4-867D-488D-B715-4B57C136033D}" destId="{F987FC2D-56DD-4EEA-BFDE-7B416EA45FB4}" srcOrd="9" destOrd="0" presId="urn:microsoft.com/office/officeart/2005/8/layout/cycle6"/>
    <dgm:cxn modelId="{153C0F6C-EA20-4732-BD4F-4D1CB3F40C1B}" type="presParOf" srcId="{B412F5E4-867D-488D-B715-4B57C136033D}" destId="{70A76E26-1D0A-479E-A01A-A973C9569981}" srcOrd="10" destOrd="0" presId="urn:microsoft.com/office/officeart/2005/8/layout/cycle6"/>
    <dgm:cxn modelId="{D0706AC6-DEFE-4400-A037-369CDCF20216}" type="presParOf" srcId="{B412F5E4-867D-488D-B715-4B57C136033D}" destId="{81295CDD-CE70-4C72-83C7-9B9C7A517C83}" srcOrd="11" destOrd="0" presId="urn:microsoft.com/office/officeart/2005/8/layout/cycle6"/>
    <dgm:cxn modelId="{C51FEBE0-876E-4A51-8DA3-E3CA494F68FA}" type="presParOf" srcId="{B412F5E4-867D-488D-B715-4B57C136033D}" destId="{07930010-BD40-461E-93F4-83F3DEA32E17}" srcOrd="12" destOrd="0" presId="urn:microsoft.com/office/officeart/2005/8/layout/cycle6"/>
    <dgm:cxn modelId="{361E0E52-B2C9-4ED2-93E2-1A60931A2C13}" type="presParOf" srcId="{B412F5E4-867D-488D-B715-4B57C136033D}" destId="{2F88D762-DC4F-4A73-B267-B8FA015F6AD3}" srcOrd="13" destOrd="0" presId="urn:microsoft.com/office/officeart/2005/8/layout/cycle6"/>
    <dgm:cxn modelId="{ECF340E7-9561-40E9-BE72-C76E6034FEF2}" type="presParOf" srcId="{B412F5E4-867D-488D-B715-4B57C136033D}" destId="{B9148929-EC75-44F2-89D9-A4D32590D75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F6221A-3CB8-40FD-96D6-9F968BC2FC2A}">
      <dsp:nvSpPr>
        <dsp:cNvPr id="0" name=""/>
        <dsp:cNvSpPr/>
      </dsp:nvSpPr>
      <dsp:spPr>
        <a:xfrm>
          <a:off x="69749" y="0"/>
          <a:ext cx="3865255" cy="1508654"/>
        </a:xfrm>
        <a:prstGeom prst="trapezoid">
          <a:avLst>
            <a:gd name="adj" fmla="val 44242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Публичные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информационные ресурсы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(Порталы , </a:t>
          </a:r>
          <a:r>
            <a:rPr lang="ru-RU" sz="1000" kern="1200" dirty="0" err="1" smtClean="0">
              <a:latin typeface="Times New Roman" pitchFamily="18" charset="0"/>
              <a:cs typeface="Times New Roman" pitchFamily="18" charset="0"/>
            </a:rPr>
            <a:t>промо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сайты, активность в соц.сетях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69749" y="0"/>
        <a:ext cx="3865255" cy="1508654"/>
      </dsp:txXfrm>
    </dsp:sp>
    <dsp:sp modelId="{21DBCA58-F750-4ACA-A1C2-9C30CE73D523}">
      <dsp:nvSpPr>
        <dsp:cNvPr id="0" name=""/>
        <dsp:cNvSpPr/>
      </dsp:nvSpPr>
      <dsp:spPr>
        <a:xfrm>
          <a:off x="0" y="1508654"/>
          <a:ext cx="4004753" cy="1508654"/>
        </a:xfrm>
        <a:prstGeom prst="trapezoid">
          <a:avLst>
            <a:gd name="adj" fmla="val 44242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Корпоративные ИС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ERP, CRM, BI,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ИНТРАНЕТ ПОРТАЛЫ, БУХГАЛТЕРСКИЕ СИСТЕМЫ, и др.)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0831" y="1508654"/>
        <a:ext cx="2603090" cy="1508654"/>
      </dsp:txXfrm>
    </dsp:sp>
    <dsp:sp modelId="{B4FC5F71-2A96-4B44-9E6E-7ACC552CAE71}">
      <dsp:nvSpPr>
        <dsp:cNvPr id="0" name=""/>
        <dsp:cNvSpPr/>
      </dsp:nvSpPr>
      <dsp:spPr>
        <a:xfrm>
          <a:off x="0" y="3017308"/>
          <a:ext cx="4004754" cy="1508654"/>
        </a:xfrm>
        <a:prstGeom prst="trapezoid">
          <a:avLst>
            <a:gd name="adj" fmla="val 44242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Единая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базовая инфраструктура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(оборудование, коммуникации, системное и специальное программное обеспечение )</a:t>
          </a:r>
        </a:p>
      </dsp:txBody>
      <dsp:txXfrm>
        <a:off x="700831" y="3017308"/>
        <a:ext cx="2603090" cy="15086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F6221A-3CB8-40FD-96D6-9F968BC2FC2A}">
      <dsp:nvSpPr>
        <dsp:cNvPr id="0" name=""/>
        <dsp:cNvSpPr/>
      </dsp:nvSpPr>
      <dsp:spPr>
        <a:xfrm>
          <a:off x="69749" y="0"/>
          <a:ext cx="3865255" cy="1508654"/>
        </a:xfrm>
        <a:prstGeom prst="trapezoid">
          <a:avLst>
            <a:gd name="adj" fmla="val 44242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Публичные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региональные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информационные ресурсы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(Порталы Электронного правительства, Открытого правительства,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Мобильные приложения, Интернет-Приемная,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Очередь в Дошкольные и Средние ОУ, Туристический </a:t>
          </a:r>
          <a:r>
            <a:rPr lang="ru-RU" sz="1000" kern="1200" dirty="0" smtClean="0"/>
            <a:t>портал)</a:t>
          </a:r>
          <a:endParaRPr lang="ru-RU" sz="1000" kern="1200" dirty="0"/>
        </a:p>
      </dsp:txBody>
      <dsp:txXfrm>
        <a:off x="69749" y="0"/>
        <a:ext cx="3865255" cy="1508654"/>
      </dsp:txXfrm>
    </dsp:sp>
    <dsp:sp modelId="{21DBCA58-F750-4ACA-A1C2-9C30CE73D523}">
      <dsp:nvSpPr>
        <dsp:cNvPr id="0" name=""/>
        <dsp:cNvSpPr/>
      </dsp:nvSpPr>
      <dsp:spPr>
        <a:xfrm>
          <a:off x="0" y="1508654"/>
          <a:ext cx="4004753" cy="1508654"/>
        </a:xfrm>
        <a:prstGeom prst="trapezoid">
          <a:avLst>
            <a:gd name="adj" fmla="val 44242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АИС ведомственные и 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общерегиональные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(государственные информационные системы: ГАС «Управление», РГИС, «Электронный бюджет» и др.)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0831" y="1508654"/>
        <a:ext cx="2603090" cy="1508654"/>
      </dsp:txXfrm>
    </dsp:sp>
    <dsp:sp modelId="{B4FC5F71-2A96-4B44-9E6E-7ACC552CAE71}">
      <dsp:nvSpPr>
        <dsp:cNvPr id="0" name=""/>
        <dsp:cNvSpPr/>
      </dsp:nvSpPr>
      <dsp:spPr>
        <a:xfrm>
          <a:off x="0" y="3017308"/>
          <a:ext cx="4004754" cy="1508654"/>
        </a:xfrm>
        <a:prstGeom prst="trapezoid">
          <a:avLst>
            <a:gd name="adj" fmla="val 44242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Единая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базовая инфраструктура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(оборудование, коммуникации, системное и специальное программное обеспечение )</a:t>
          </a:r>
        </a:p>
      </dsp:txBody>
      <dsp:txXfrm>
        <a:off x="700831" y="3017308"/>
        <a:ext cx="2603090" cy="15086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F18EBA-467F-4D00-BE31-EC8625781B8C}">
      <dsp:nvSpPr>
        <dsp:cNvPr id="0" name=""/>
        <dsp:cNvSpPr/>
      </dsp:nvSpPr>
      <dsp:spPr>
        <a:xfrm>
          <a:off x="1472135" y="1537"/>
          <a:ext cx="1051664" cy="68358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государство</a:t>
          </a:r>
        </a:p>
      </dsp:txBody>
      <dsp:txXfrm>
        <a:off x="1472135" y="1537"/>
        <a:ext cx="1051664" cy="683582"/>
      </dsp:txXfrm>
    </dsp:sp>
    <dsp:sp modelId="{2732F97C-5BAB-48EB-8F5A-50DC2A042AD2}">
      <dsp:nvSpPr>
        <dsp:cNvPr id="0" name=""/>
        <dsp:cNvSpPr/>
      </dsp:nvSpPr>
      <dsp:spPr>
        <a:xfrm>
          <a:off x="673066" y="359205"/>
          <a:ext cx="2729334" cy="2729334"/>
        </a:xfrm>
        <a:custGeom>
          <a:avLst/>
          <a:gdLst/>
          <a:ahLst/>
          <a:cxnLst/>
          <a:rect l="0" t="0" r="0" b="0"/>
          <a:pathLst>
            <a:path>
              <a:moveTo>
                <a:pt x="1858350" y="92427"/>
              </a:moveTo>
              <a:arcTo wR="1364667" hR="1364667" stAng="17472502" swAng="2046419"/>
            </a:path>
          </a:pathLst>
        </a:custGeom>
        <a:noFill/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07CEC-2164-4C71-BB49-CE47C38F3F56}">
      <dsp:nvSpPr>
        <dsp:cNvPr id="0" name=""/>
        <dsp:cNvSpPr/>
      </dsp:nvSpPr>
      <dsp:spPr>
        <a:xfrm>
          <a:off x="2798567" y="954019"/>
          <a:ext cx="1051664" cy="68358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вендоры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98567" y="954019"/>
        <a:ext cx="1051664" cy="683582"/>
      </dsp:txXfrm>
    </dsp:sp>
    <dsp:sp modelId="{6EF9FA26-6CD3-41FB-99EF-FC92BB6B5DBF}">
      <dsp:nvSpPr>
        <dsp:cNvPr id="0" name=""/>
        <dsp:cNvSpPr/>
      </dsp:nvSpPr>
      <dsp:spPr>
        <a:xfrm>
          <a:off x="662782" y="410332"/>
          <a:ext cx="2729334" cy="2729334"/>
        </a:xfrm>
        <a:custGeom>
          <a:avLst/>
          <a:gdLst/>
          <a:ahLst/>
          <a:cxnLst/>
          <a:rect l="0" t="0" r="0" b="0"/>
          <a:pathLst>
            <a:path>
              <a:moveTo>
                <a:pt x="2722989" y="1233229"/>
              </a:moveTo>
              <a:arcTo wR="1364667" hR="1364667" stAng="21268381" swAng="1491101"/>
            </a:path>
          </a:pathLst>
        </a:custGeom>
        <a:noFill/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4CDD-7D81-4051-89D7-668F03350E45}">
      <dsp:nvSpPr>
        <dsp:cNvPr id="0" name=""/>
        <dsp:cNvSpPr/>
      </dsp:nvSpPr>
      <dsp:spPr>
        <a:xfrm>
          <a:off x="2592286" y="2232245"/>
          <a:ext cx="1051664" cy="68358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стартапы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92286" y="2232245"/>
        <a:ext cx="1051664" cy="683582"/>
      </dsp:txXfrm>
    </dsp:sp>
    <dsp:sp modelId="{64C2BEA2-D9D9-44C8-B8B0-C8081D83911B}">
      <dsp:nvSpPr>
        <dsp:cNvPr id="0" name=""/>
        <dsp:cNvSpPr/>
      </dsp:nvSpPr>
      <dsp:spPr>
        <a:xfrm>
          <a:off x="637350" y="401213"/>
          <a:ext cx="2729334" cy="2729334"/>
        </a:xfrm>
        <a:custGeom>
          <a:avLst/>
          <a:gdLst/>
          <a:ahLst/>
          <a:cxnLst/>
          <a:rect l="0" t="0" r="0" b="0"/>
          <a:pathLst>
            <a:path>
              <a:moveTo>
                <a:pt x="2087156" y="2522391"/>
              </a:moveTo>
              <a:arcTo wR="1364667" hR="1364667" stAng="3482001" swAng="3797199"/>
            </a:path>
          </a:pathLst>
        </a:custGeom>
        <a:noFill/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7FC2D-56DD-4EEA-BFDE-7B416EA45FB4}">
      <dsp:nvSpPr>
        <dsp:cNvPr id="0" name=""/>
        <dsp:cNvSpPr/>
      </dsp:nvSpPr>
      <dsp:spPr>
        <a:xfrm>
          <a:off x="360040" y="2232248"/>
          <a:ext cx="1051664" cy="69179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«</a:t>
          </a:r>
          <a:r>
            <a:rPr lang="en-US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in-house</a:t>
          </a: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компании</a:t>
          </a:r>
          <a:endParaRPr lang="ru-RU" sz="1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0040" y="2232248"/>
        <a:ext cx="1051664" cy="691798"/>
      </dsp:txXfrm>
    </dsp:sp>
    <dsp:sp modelId="{81295CDD-CE70-4C72-83C7-9B9C7A517C83}">
      <dsp:nvSpPr>
        <dsp:cNvPr id="0" name=""/>
        <dsp:cNvSpPr/>
      </dsp:nvSpPr>
      <dsp:spPr>
        <a:xfrm>
          <a:off x="622620" y="453902"/>
          <a:ext cx="2729334" cy="2729334"/>
        </a:xfrm>
        <a:custGeom>
          <a:avLst/>
          <a:gdLst/>
          <a:ahLst/>
          <a:cxnLst/>
          <a:rect l="0" t="0" r="0" b="0"/>
          <a:pathLst>
            <a:path>
              <a:moveTo>
                <a:pt x="62398" y="1772603"/>
              </a:moveTo>
              <a:arcTo wR="1364667" hR="1364667" stAng="9756410" swAng="1499401"/>
            </a:path>
          </a:pathLst>
        </a:custGeom>
        <a:noFill/>
        <a:ln w="9525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0010-BD40-461E-93F4-83F3DEA32E17}">
      <dsp:nvSpPr>
        <dsp:cNvPr id="0" name=""/>
        <dsp:cNvSpPr/>
      </dsp:nvSpPr>
      <dsp:spPr>
        <a:xfrm>
          <a:off x="174260" y="940390"/>
          <a:ext cx="1051664" cy="69179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системные </a:t>
          </a:r>
          <a:r>
            <a:rPr lang="ru-RU" sz="1200" kern="1200" dirty="0">
              <a:solidFill>
                <a:schemeClr val="tx1">
                  <a:lumMod val="95000"/>
                  <a:lumOff val="5000"/>
                </a:schemeClr>
              </a:solidFill>
            </a:rPr>
            <a:t>интеграторы</a:t>
          </a:r>
        </a:p>
      </dsp:txBody>
      <dsp:txXfrm>
        <a:off x="174260" y="940390"/>
        <a:ext cx="1051664" cy="691798"/>
      </dsp:txXfrm>
    </dsp:sp>
    <dsp:sp modelId="{B9148929-EC75-44F2-89D9-A4D32590D75C}">
      <dsp:nvSpPr>
        <dsp:cNvPr id="0" name=""/>
        <dsp:cNvSpPr/>
      </dsp:nvSpPr>
      <dsp:spPr>
        <a:xfrm>
          <a:off x="633300" y="343328"/>
          <a:ext cx="2729334" cy="2729334"/>
        </a:xfrm>
        <a:custGeom>
          <a:avLst/>
          <a:gdLst/>
          <a:ahLst/>
          <a:cxnLst/>
          <a:rect l="0" t="0" r="0" b="0"/>
          <a:pathLst>
            <a:path>
              <a:moveTo>
                <a:pt x="240742" y="590645"/>
              </a:moveTo>
              <a:arcTo wR="1364667" hR="1364667" stAng="12873259" swAng="1947337"/>
            </a:path>
          </a:pathLst>
        </a:custGeom>
        <a:noFill/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87929" tIns="43964" rIns="87929" bIns="4396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87929" tIns="43964" rIns="87929" bIns="4396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CE8691-6589-424A-AFBA-E1C3F5B422F2}" type="datetimeFigureOut">
              <a:rPr lang="en-US"/>
              <a:pPr>
                <a:defRPr/>
              </a:pPr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87929" tIns="43964" rIns="87929" bIns="4396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87929" tIns="43964" rIns="87929" bIns="4396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0CF2DF-3553-43F4-967E-C01E1E7A6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9" tIns="45569" rIns="91139" bIns="45569" numCol="1" anchor="t" anchorCtr="0" compatLnSpc="1">
            <a:prstTxWarp prst="textNoShape">
              <a:avLst/>
            </a:prstTxWarp>
          </a:bodyPr>
          <a:lstStyle>
            <a:lvl1pPr defTabSz="911345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9" tIns="45569" rIns="91139" bIns="45569" numCol="1" anchor="t" anchorCtr="0" compatLnSpc="1">
            <a:prstTxWarp prst="textNoShape">
              <a:avLst/>
            </a:prstTxWarp>
          </a:bodyPr>
          <a:lstStyle>
            <a:lvl1pPr algn="r" defTabSz="911345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9" tIns="45569" rIns="91139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9" tIns="45569" rIns="91139" bIns="45569" numCol="1" anchor="b" anchorCtr="0" compatLnSpc="1">
            <a:prstTxWarp prst="textNoShape">
              <a:avLst/>
            </a:prstTxWarp>
          </a:bodyPr>
          <a:lstStyle>
            <a:lvl1pPr defTabSz="911345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39" tIns="45569" rIns="91139" bIns="45569" numCol="1" anchor="b" anchorCtr="0" compatLnSpc="1">
            <a:prstTxWarp prst="textNoShape">
              <a:avLst/>
            </a:prstTxWarp>
          </a:bodyPr>
          <a:lstStyle>
            <a:lvl1pPr algn="r" defTabSz="911345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D3EC4F8-C85A-488F-8819-050879263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0B50F6CB-3E8D-425C-82DD-A86A1A6D270D}" type="slidenum">
              <a:rPr lang="ru-RU" smtClean="0"/>
              <a:pPr defTabSz="911225"/>
              <a:t>1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3F1DC691-C91D-406E-B475-C896B8DDC023}" type="slidenum">
              <a:rPr lang="ru-RU" smtClean="0"/>
              <a:pPr defTabSz="911225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3F1DC691-C91D-406E-B475-C896B8DDC023}" type="slidenum">
              <a:rPr lang="ru-RU" smtClean="0"/>
              <a:pPr defTabSz="911225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3F1DC691-C91D-406E-B475-C896B8DDC023}" type="slidenum">
              <a:rPr lang="ru-RU" smtClean="0"/>
              <a:pPr defTabSz="911225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0B50F6CB-3E8D-425C-82DD-A86A1A6D270D}" type="slidenum">
              <a:rPr lang="ru-RU" smtClean="0"/>
              <a:pPr defTabSz="911225"/>
              <a:t>16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0B50F6CB-3E8D-425C-82DD-A86A1A6D270D}" type="slidenum">
              <a:rPr lang="ru-RU" smtClean="0"/>
              <a:pPr defTabSz="911225"/>
              <a:t>17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0B50F6CB-3E8D-425C-82DD-A86A1A6D270D}" type="slidenum">
              <a:rPr lang="ru-RU" smtClean="0"/>
              <a:pPr defTabSz="911225"/>
              <a:t>25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130425"/>
            <a:ext cx="7920038" cy="2090739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ru-RU" noProof="0" smtClean="0"/>
              <a:t>Заголовок презентации</a:t>
            </a:r>
            <a:r>
              <a:rPr lang="en-US" noProof="0" smtClean="0"/>
              <a:t>, </a:t>
            </a:r>
            <a:r>
              <a:rPr lang="ru-RU" noProof="0" smtClean="0"/>
              <a:t/>
            </a:r>
            <a:br>
              <a:rPr lang="ru-RU" noProof="0" smtClean="0"/>
            </a:br>
            <a:r>
              <a:rPr lang="ru-RU" noProof="0" smtClean="0"/>
              <a:t>шрифт </a:t>
            </a:r>
            <a:r>
              <a:rPr lang="en-US" noProof="0" smtClean="0"/>
              <a:t>Arial, bold, </a:t>
            </a:r>
            <a:r>
              <a:rPr lang="ru-RU" noProof="0" smtClean="0"/>
              <a:t>не более 32</a:t>
            </a:r>
            <a:r>
              <a:rPr lang="en-US" noProof="0" smtClean="0"/>
              <a:t>pt</a:t>
            </a:r>
            <a:endParaRPr lang="ru-RU" noProof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229225"/>
            <a:ext cx="7920038" cy="792163"/>
          </a:xfrm>
        </p:spPr>
        <p:txBody>
          <a:bodyPr lIns="0" tIns="0" rIns="0" bIns="0"/>
          <a:lstStyle>
            <a:lvl1pPr marL="0" indent="0">
              <a:buFont typeface="Webdings" pitchFamily="18" charset="2"/>
              <a:buNone/>
              <a:defRPr sz="1400"/>
            </a:lvl1pPr>
          </a:lstStyle>
          <a:p>
            <a:pPr lvl="0"/>
            <a:r>
              <a:rPr lang="ru-RU" noProof="0" smtClean="0"/>
              <a:t>Имя докладчика,</a:t>
            </a:r>
            <a:br>
              <a:rPr lang="ru-RU" noProof="0" smtClean="0"/>
            </a:br>
            <a:r>
              <a:rPr lang="ru-RU" noProof="0" smtClean="0"/>
              <a:t>должность докладчика, шрифт </a:t>
            </a:r>
            <a:r>
              <a:rPr lang="en-US" noProof="0" smtClean="0"/>
              <a:t>Arial </a:t>
            </a:r>
            <a:r>
              <a:rPr lang="ru-RU" noProof="0" smtClean="0"/>
              <a:t>не более 16</a:t>
            </a:r>
            <a:r>
              <a:rPr lang="en-US" noProof="0" smtClean="0"/>
              <a:t>pt</a:t>
            </a:r>
            <a:endParaRPr lang="ru-R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092825"/>
            <a:ext cx="2420938" cy="288925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1/31/2011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1495425" cy="14859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59407-3D5E-4359-BFEE-3B6B269B1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5" y="117476"/>
            <a:ext cx="2054225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7476"/>
            <a:ext cx="6011863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632E-C0D0-43FF-839A-3CC8CDA14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228600"/>
            <a:ext cx="8570913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6051"/>
            <a:ext cx="4213225" cy="221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7" y="1416051"/>
            <a:ext cx="4213225" cy="221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pic>
        <p:nvPicPr>
          <p:cNvPr id="5" name="Рисунок 4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130425"/>
            <a:ext cx="7920038" cy="2090739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ru-RU" noProof="0" smtClean="0"/>
              <a:t>Заголовок презентации</a:t>
            </a:r>
            <a:r>
              <a:rPr lang="en-US" noProof="0" smtClean="0"/>
              <a:t>, </a:t>
            </a:r>
            <a:r>
              <a:rPr lang="ru-RU" noProof="0" smtClean="0"/>
              <a:t/>
            </a:r>
            <a:br>
              <a:rPr lang="ru-RU" noProof="0" smtClean="0"/>
            </a:br>
            <a:r>
              <a:rPr lang="ru-RU" noProof="0" smtClean="0"/>
              <a:t>шрифт </a:t>
            </a:r>
            <a:r>
              <a:rPr lang="en-US" noProof="0" smtClean="0"/>
              <a:t>Arial, bold, </a:t>
            </a:r>
            <a:r>
              <a:rPr lang="ru-RU" noProof="0" smtClean="0"/>
              <a:t>не более 32</a:t>
            </a:r>
            <a:r>
              <a:rPr lang="en-US" noProof="0" smtClean="0"/>
              <a:t>pt</a:t>
            </a:r>
            <a:endParaRPr lang="ru-RU" noProof="0" smtClean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229225"/>
            <a:ext cx="7920038" cy="792163"/>
          </a:xfrm>
        </p:spPr>
        <p:txBody>
          <a:bodyPr lIns="0" tIns="0" rIns="0" bIns="0"/>
          <a:lstStyle>
            <a:lvl1pPr marL="0" indent="0">
              <a:buFont typeface="Webdings" pitchFamily="18" charset="2"/>
              <a:buNone/>
              <a:defRPr sz="1400"/>
            </a:lvl1pPr>
          </a:lstStyle>
          <a:p>
            <a:pPr lvl="0"/>
            <a:r>
              <a:rPr lang="ru-RU" noProof="0" smtClean="0"/>
              <a:t>Имя докладчика,</a:t>
            </a:r>
            <a:br>
              <a:rPr lang="ru-RU" noProof="0" smtClean="0"/>
            </a:br>
            <a:r>
              <a:rPr lang="ru-RU" noProof="0" smtClean="0"/>
              <a:t>должность докладчика, шрифт </a:t>
            </a:r>
            <a:r>
              <a:rPr lang="en-US" noProof="0" smtClean="0"/>
              <a:t>Arial </a:t>
            </a:r>
            <a:r>
              <a:rPr lang="ru-RU" noProof="0" smtClean="0"/>
              <a:t>не более 16</a:t>
            </a:r>
            <a:r>
              <a:rPr lang="en-US" noProof="0" smtClean="0"/>
              <a:t>pt</a:t>
            </a:r>
            <a:endParaRPr lang="ru-R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5650" y="6092825"/>
            <a:ext cx="2420938" cy="288925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1/31/2011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69C1-A396-4B2A-8695-D47AE9E67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B1825-978B-40B5-B96B-C71FFEEC1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9"/>
            <a:ext cx="40322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41439"/>
            <a:ext cx="4033838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405E7-8AD1-45CE-A7FA-E826019E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939AF-38A3-4321-87C5-C0B6EA407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01567-9126-44B8-8E4E-7C49593C1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Рисунок 4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4C2F-5013-4790-BE93-7AC2020C5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" name="Рисунок 3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6E73-D188-45F0-AC8C-E5D4AAEF2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51DE-4862-47D9-AFD3-D3EA65CB9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00FA-6F12-4025-9351-C182E1C09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6F16-A70E-45DB-AD1D-F126204D5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5" y="117476"/>
            <a:ext cx="2054225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7476"/>
            <a:ext cx="6011863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F90E-DF22-49F5-BD90-459576A6C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117475"/>
            <a:ext cx="820737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9"/>
            <a:ext cx="40322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850" y="1341438"/>
            <a:ext cx="4033838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850" y="3721100"/>
            <a:ext cx="4033838" cy="22288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0C6C-3AF2-4993-BCC0-197EF40F7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117475"/>
            <a:ext cx="8207375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9"/>
            <a:ext cx="40322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850" y="1341438"/>
            <a:ext cx="4033838" cy="222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850" y="3721100"/>
            <a:ext cx="4033838" cy="22288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53BF-DF3D-42B6-9855-430DEAA0A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228600"/>
            <a:ext cx="8570913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6051"/>
            <a:ext cx="4213225" cy="221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7" y="1416051"/>
            <a:ext cx="4213225" cy="221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pic>
        <p:nvPicPr>
          <p:cNvPr id="5" name="Рисунок 4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ЛИСТ_заголовок+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 userDrawn="1"/>
        </p:nvPicPr>
        <p:blipFill>
          <a:blip r:embed="rId2" cstate="print"/>
          <a:srcRect l="50568"/>
          <a:stretch>
            <a:fillRect/>
          </a:stretch>
        </p:blipFill>
        <p:spPr bwMode="auto">
          <a:xfrm>
            <a:off x="0" y="908720"/>
            <a:ext cx="9144000" cy="71437"/>
          </a:xfrm>
          <a:prstGeom prst="rect">
            <a:avLst/>
          </a:prstGeom>
          <a:noFill/>
        </p:spPr>
      </p:pic>
      <p:sp>
        <p:nvSpPr>
          <p:cNvPr id="27" name="Рисунок 26"/>
          <p:cNvSpPr>
            <a:spLocks noGrp="1"/>
          </p:cNvSpPr>
          <p:nvPr>
            <p:ph type="pic" sz="quarter" idx="10"/>
          </p:nvPr>
        </p:nvSpPr>
        <p:spPr>
          <a:xfrm>
            <a:off x="8391493" y="285728"/>
            <a:ext cx="664615" cy="7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1518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ЛИСТ_заголовок+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215" y="284400"/>
            <a:ext cx="7254277" cy="856800"/>
          </a:xfrm>
          <a:prstGeom prst="rect">
            <a:avLst/>
          </a:prstGeom>
        </p:spPr>
        <p:txBody>
          <a:bodyPr anchor="ctr"/>
          <a:lstStyle>
            <a:lvl1pPr algn="ctr">
              <a:defRPr sz="3200" b="0" cap="all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5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 userDrawn="1"/>
        </p:nvPicPr>
        <p:blipFill>
          <a:blip r:embed="rId2" cstate="print"/>
          <a:srcRect l="50568"/>
          <a:stretch>
            <a:fillRect/>
          </a:stretch>
        </p:blipFill>
        <p:spPr bwMode="auto">
          <a:xfrm>
            <a:off x="0" y="908720"/>
            <a:ext cx="9144000" cy="71437"/>
          </a:xfrm>
          <a:prstGeom prst="rect">
            <a:avLst/>
          </a:prstGeom>
          <a:noFill/>
        </p:spPr>
      </p:pic>
      <p:sp>
        <p:nvSpPr>
          <p:cNvPr id="26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58585" y="1357301"/>
            <a:ext cx="8242846" cy="4286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0"/>
          </p:nvPr>
        </p:nvSpPr>
        <p:spPr>
          <a:xfrm>
            <a:off x="8391493" y="285728"/>
            <a:ext cx="664615" cy="7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1518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ЛИСТ_заголовок+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215" y="284400"/>
            <a:ext cx="7254277" cy="856800"/>
          </a:xfrm>
          <a:prstGeom prst="rect">
            <a:avLst/>
          </a:prstGeom>
        </p:spPr>
        <p:txBody>
          <a:bodyPr anchor="ctr"/>
          <a:lstStyle>
            <a:lvl1pPr algn="ctr">
              <a:defRPr sz="3200" b="0" cap="all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5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 userDrawn="1"/>
        </p:nvPicPr>
        <p:blipFill>
          <a:blip r:embed="rId2" cstate="print"/>
          <a:srcRect l="50568"/>
          <a:stretch>
            <a:fillRect/>
          </a:stretch>
        </p:blipFill>
        <p:spPr bwMode="auto">
          <a:xfrm>
            <a:off x="0" y="908720"/>
            <a:ext cx="9144000" cy="71437"/>
          </a:xfrm>
          <a:prstGeom prst="rect">
            <a:avLst/>
          </a:prstGeom>
          <a:noFill/>
        </p:spPr>
      </p:pic>
      <p:sp>
        <p:nvSpPr>
          <p:cNvPr id="26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58585" y="1357301"/>
            <a:ext cx="8242846" cy="4286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0"/>
          </p:nvPr>
        </p:nvSpPr>
        <p:spPr>
          <a:xfrm>
            <a:off x="8391493" y="285728"/>
            <a:ext cx="664615" cy="7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151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E378-A1BF-4BDF-844F-B0B338B3B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ЛИСТ_заголовок+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215" y="284400"/>
            <a:ext cx="7254277" cy="856800"/>
          </a:xfrm>
          <a:prstGeom prst="rect">
            <a:avLst/>
          </a:prstGeom>
        </p:spPr>
        <p:txBody>
          <a:bodyPr anchor="ctr"/>
          <a:lstStyle>
            <a:lvl1pPr algn="ctr">
              <a:defRPr sz="3200" b="0" cap="all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5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 userDrawn="1"/>
        </p:nvPicPr>
        <p:blipFill>
          <a:blip r:embed="rId2" cstate="print"/>
          <a:srcRect l="50568"/>
          <a:stretch>
            <a:fillRect/>
          </a:stretch>
        </p:blipFill>
        <p:spPr bwMode="auto">
          <a:xfrm>
            <a:off x="0" y="980728"/>
            <a:ext cx="9144000" cy="71437"/>
          </a:xfrm>
          <a:prstGeom prst="rect">
            <a:avLst/>
          </a:prstGeom>
          <a:noFill/>
        </p:spPr>
      </p:pic>
      <p:sp>
        <p:nvSpPr>
          <p:cNvPr id="26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58585" y="1357301"/>
            <a:ext cx="8242846" cy="4286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 b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10"/>
          </p:nvPr>
        </p:nvSpPr>
        <p:spPr>
          <a:xfrm>
            <a:off x="8391493" y="285728"/>
            <a:ext cx="664615" cy="7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151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ЛИСТ_заголовок+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 userDrawn="1"/>
        </p:nvPicPr>
        <p:blipFill>
          <a:blip r:embed="rId2" cstate="print"/>
          <a:srcRect l="50568"/>
          <a:stretch>
            <a:fillRect/>
          </a:stretch>
        </p:blipFill>
        <p:spPr bwMode="auto">
          <a:xfrm>
            <a:off x="0" y="908720"/>
            <a:ext cx="9144000" cy="71437"/>
          </a:xfrm>
          <a:prstGeom prst="rect">
            <a:avLst/>
          </a:prstGeom>
          <a:noFill/>
        </p:spPr>
      </p:pic>
      <p:sp>
        <p:nvSpPr>
          <p:cNvPr id="27" name="Рисунок 26"/>
          <p:cNvSpPr>
            <a:spLocks noGrp="1"/>
          </p:cNvSpPr>
          <p:nvPr>
            <p:ph type="pic" sz="quarter" idx="10"/>
          </p:nvPr>
        </p:nvSpPr>
        <p:spPr>
          <a:xfrm>
            <a:off x="8391493" y="285728"/>
            <a:ext cx="664615" cy="720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151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9"/>
            <a:ext cx="40322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41439"/>
            <a:ext cx="4033838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1542-A307-49F7-B190-0C22428DD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C002-E07E-4600-A825-C7E7D53A0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CE26F-078E-48E9-A68A-1F2FCEE46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Рисунок 4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85DD-CF4B-4B48-8326-15F207574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" name="Рисунок 3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B04F-A1D8-421D-8830-A79625553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5FE20-37B3-42C5-A171-5E1E0751A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1988" y="5489575"/>
            <a:ext cx="1736725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7475"/>
            <a:ext cx="8207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заголовка,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шрифт </a:t>
            </a:r>
            <a:r>
              <a:rPr lang="en-US" smtClean="0"/>
              <a:t>Arial, bold, </a:t>
            </a:r>
            <a:r>
              <a:rPr lang="ru-RU" smtClean="0"/>
              <a:t>не более </a:t>
            </a:r>
            <a:r>
              <a:rPr lang="en-US" smtClean="0"/>
              <a:t>24pt</a:t>
            </a:r>
            <a:endParaRPr lang="ru-RU" smtClean="0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184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5688012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53188"/>
            <a:ext cx="395287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D74938C8-5FFF-444E-92E6-40BD90D02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Line 13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8100">
            <a:solidFill>
              <a:srgbClr val="F0CA00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100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CA00"/>
        </a:buClr>
        <a:buSzPct val="150000"/>
        <a:buFont typeface="Webdings" pitchFamily="18" charset="2"/>
        <a:buChar char="4"/>
        <a:defRPr>
          <a:solidFill>
            <a:srgbClr val="696A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0CA00"/>
        </a:buClr>
        <a:buSzPct val="150000"/>
        <a:buFont typeface="Wingdings" pitchFamily="2" charset="2"/>
        <a:buChar char="§"/>
        <a:defRPr sz="1600">
          <a:solidFill>
            <a:srgbClr val="696A6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696A6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696A6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7475"/>
            <a:ext cx="8207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заголовка,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шрифт </a:t>
            </a:r>
            <a:r>
              <a:rPr lang="en-US" smtClean="0"/>
              <a:t>Arial, bold, </a:t>
            </a:r>
            <a:r>
              <a:rPr lang="ru-RU" smtClean="0"/>
              <a:t>не более </a:t>
            </a:r>
            <a:r>
              <a:rPr lang="en-US" smtClean="0"/>
              <a:t>24pt</a:t>
            </a:r>
            <a:endParaRPr 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184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5688012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53188"/>
            <a:ext cx="395287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073699EF-3E78-4242-A51D-F5E72EA3D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8100">
            <a:solidFill>
              <a:srgbClr val="0F298F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102" r:id="rId14"/>
    <p:sldLayoutId id="2147484104" r:id="rId15"/>
    <p:sldLayoutId id="2147484106" r:id="rId16"/>
    <p:sldLayoutId id="2147484107" r:id="rId17"/>
    <p:sldLayoutId id="2147484108" r:id="rId18"/>
    <p:sldLayoutId id="2147484109" r:id="rId19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696A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298F"/>
        </a:buClr>
        <a:buSzPct val="150000"/>
        <a:buFont typeface="Webdings" pitchFamily="18" charset="2"/>
        <a:buChar char="4"/>
        <a:defRPr>
          <a:solidFill>
            <a:srgbClr val="696A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F298F"/>
        </a:buClr>
        <a:buSzPct val="150000"/>
        <a:buFont typeface="Wingdings" pitchFamily="2" charset="2"/>
        <a:buChar char="§"/>
        <a:defRPr sz="1600">
          <a:solidFill>
            <a:srgbClr val="696A6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696A6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696A6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696A6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filearchive.cnews.ru/img/reviews/2015/05/27/investitsii_ikt.png" TargetMode="Externa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hyperlink" Target="http://filearchive.cnews.ru/img/reviews/2014/11/05/rrrrrrsrr_4.png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68760"/>
            <a:ext cx="8569325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kern="1200" cap="all" dirty="0" smtClean="0">
                <a:latin typeface="Times New Roman" pitchFamily="18" charset="0"/>
                <a:cs typeface="Times New Roman" pitchFamily="18" charset="0"/>
              </a:rPr>
              <a:t>ИТ сфера в России сегодня:</a:t>
            </a:r>
            <a:br>
              <a:rPr lang="ru-RU" sz="3200" kern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kern="1200" cap="all" dirty="0" smtClean="0">
                <a:latin typeface="Times New Roman" pitchFamily="18" charset="0"/>
                <a:cs typeface="Times New Roman" pitchFamily="18" charset="0"/>
              </a:rPr>
              <a:t>вызовы в условиях кризиса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5301208"/>
            <a:ext cx="6480398" cy="108054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1600" b="1" dirty="0" smtClean="0"/>
              <a:t>Мария Юргелас</a:t>
            </a:r>
          </a:p>
          <a:p>
            <a:pPr algn="r" eaLnBrk="1" hangingPunct="1">
              <a:buFont typeface="Arial" charset="0"/>
              <a:buNone/>
            </a:pPr>
            <a:endParaRPr lang="ru-RU" b="1" dirty="0" smtClean="0"/>
          </a:p>
          <a:p>
            <a:pPr algn="r" eaLnBrk="1" hangingPunct="1">
              <a:buFont typeface="Arial" charset="0"/>
              <a:buNone/>
            </a:pPr>
            <a:r>
              <a:rPr lang="ru-RU" b="1" dirty="0" smtClean="0"/>
              <a:t>Независимый эксперт</a:t>
            </a:r>
          </a:p>
          <a:p>
            <a:pPr algn="r" eaLnBrk="1" hangingPunct="1">
              <a:buFont typeface="Arial" charset="0"/>
              <a:buNone/>
            </a:pPr>
            <a:r>
              <a:rPr lang="ru-RU" b="1" dirty="0" smtClean="0"/>
              <a:t>Доцент кафедры теории и практики взаимодействия бизнеса и власти 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    </a:t>
            </a:r>
          </a:p>
          <a:p>
            <a:pPr algn="r" eaLnBrk="1" hangingPunct="1">
              <a:buFont typeface="Arial" charset="0"/>
              <a:buNone/>
            </a:pPr>
            <a:r>
              <a:rPr lang="ru-RU" b="1" dirty="0" smtClean="0"/>
              <a:t>ВШЭ,  ноябрь 2015</a:t>
            </a:r>
            <a:endParaRPr lang="en-US" dirty="0" smtClean="0"/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495425" cy="1485900"/>
          </a:xfrm>
          <a:prstGeom prst="rect">
            <a:avLst/>
          </a:prstGeom>
        </p:spPr>
      </p:pic>
      <p:pic>
        <p:nvPicPr>
          <p:cNvPr id="6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/>
        </p:nvPicPr>
        <p:blipFill>
          <a:blip r:embed="rId4" cstate="print"/>
          <a:srcRect l="50568"/>
          <a:stretch>
            <a:fillRect/>
          </a:stretch>
        </p:blipFill>
        <p:spPr bwMode="auto">
          <a:xfrm flipV="1">
            <a:off x="0" y="1916832"/>
            <a:ext cx="9144000" cy="659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488" cy="737320"/>
          </a:xfrm>
        </p:spPr>
        <p:txBody>
          <a:bodyPr/>
          <a:lstStyle/>
          <a:p>
            <a:pPr algn="ctr"/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Ключевые тренды и технологии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281134"/>
            <a:ext cx="2556284" cy="65002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услуг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3270724"/>
            <a:ext cx="3132348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188" y="3270724"/>
            <a:ext cx="2556284" cy="94548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систем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5980291"/>
            <a:ext cx="3131840" cy="60077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конечного потребителя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836" y="5980291"/>
            <a:ext cx="3060340" cy="60077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бизнес процессов и инфраструктуры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7108" y="6021288"/>
            <a:ext cx="2523324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Наукоемкие продукты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4077072"/>
            <a:ext cx="1944852" cy="1728192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2706" name="Picture 2" descr="Блог понаехавшей - &quot;ГосУслуги&quot; на пути к меч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088232" cy="1728192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2708" name="Picture 4" descr="Эксперты: Российские компании &quot;отказываются&quot; от импортозамещ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40768"/>
            <a:ext cx="2162700" cy="1800200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2710" name="Picture 6" descr="portal - Тюменский Государственный Нефтегазовый Университ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340768"/>
            <a:ext cx="2057370" cy="1800200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2712" name="Picture 8" descr="НОВОСИБИРСК: Продвижение сайтов, сайта в Новосибирске - цена 150,00 руб., телефон +7(952) 926-23-23, объявление N 21225123 в ка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2088232" cy="1809801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Picture 6" descr="Рабы лампы &quot; Усть-Каменогорск. . Информационный городской портал Oskemen.inf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077072"/>
            <a:ext cx="2088232" cy="1872208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319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71400"/>
            <a:ext cx="8964488" cy="737320"/>
          </a:xfrm>
        </p:spPr>
        <p:txBody>
          <a:bodyPr/>
          <a:lstStyle/>
          <a:p>
            <a:pPr algn="ctr"/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Ключевые тренды и технологии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84984"/>
            <a:ext cx="1947679" cy="1703316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8219" y="3284984"/>
            <a:ext cx="1921533" cy="1701816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7504" y="2708920"/>
            <a:ext cx="2556284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ИТ-аутсорсинг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2669134"/>
            <a:ext cx="3132348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ИТ-конслатинг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188" y="2669134"/>
            <a:ext cx="2556284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085184"/>
            <a:ext cx="313184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социальных сетей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5085184"/>
            <a:ext cx="306034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ИТ-ресурсы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запросу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3132" y="5085184"/>
            <a:ext cx="2523324" cy="65002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данные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268" y="3284984"/>
            <a:ext cx="2002172" cy="1728192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26626" name="Picture 2" descr="ЮТК модернизирует Межрегиональную транспортную сеть связи на базе оборудования Cis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811186"/>
            <a:ext cx="1944216" cy="1781523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26628" name="Picture 4" descr="ИТ-Консалтин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9721" y="811186"/>
            <a:ext cx="2136375" cy="1872208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971600" y="6021288"/>
            <a:ext cx="439248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ru-RU" dirty="0" smtClean="0"/>
              <a:t>«третья платформа»</a:t>
            </a:r>
          </a:p>
          <a:p>
            <a:r>
              <a:rPr lang="ru-RU" dirty="0" smtClean="0"/>
              <a:t>+ интернет вещей</a:t>
            </a:r>
            <a:endParaRPr lang="ru-RU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 b="6462"/>
          <a:stretch>
            <a:fillRect/>
          </a:stretch>
        </p:blipFill>
        <p:spPr bwMode="auto">
          <a:xfrm>
            <a:off x="6444208" y="764704"/>
            <a:ext cx="2232248" cy="1872208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319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328613" y="-27384"/>
            <a:ext cx="75819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ru-RU" sz="29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10 главных предсказаний </a:t>
            </a:r>
            <a:r>
              <a:rPr lang="en-US" sz="2900" b="1" cap="all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idc</a:t>
            </a:r>
            <a:r>
              <a:rPr lang="en-US" sz="29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9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до 2018 года *</a:t>
            </a:r>
            <a:endParaRPr lang="en-US" sz="29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468313" y="1052513"/>
            <a:ext cx="7848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0F298F"/>
              </a:buClr>
              <a:buSzPct val="150000"/>
              <a:buFont typeface="Arial" charset="0"/>
              <a:buChar char="•"/>
            </a:pPr>
            <a:endParaRPr lang="en-US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CC87D2-9B1A-4405-9584-CED0E37C59DD}" type="slidenum">
              <a:rPr lang="ru-RU" smtClean="0"/>
              <a:pPr/>
              <a:t>12</a:t>
            </a:fld>
            <a:endParaRPr lang="ru-RU" dirty="0" smtClean="0"/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  <p:pic>
        <p:nvPicPr>
          <p:cNvPr id="7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/>
        </p:nvPicPr>
        <p:blipFill>
          <a:blip r:embed="rId4" cstate="print"/>
          <a:srcRect l="50568"/>
          <a:stretch>
            <a:fillRect/>
          </a:stretch>
        </p:blipFill>
        <p:spPr bwMode="auto">
          <a:xfrm>
            <a:off x="0" y="836712"/>
            <a:ext cx="9144000" cy="6594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052736"/>
            <a:ext cx="8218488" cy="4608512"/>
          </a:xfrm>
        </p:spPr>
        <p:txBody>
          <a:bodyPr/>
          <a:lstStyle/>
          <a:p>
            <a:r>
              <a:rPr lang="ru-RU" sz="1400" dirty="0" smtClean="0"/>
              <a:t>До </a:t>
            </a:r>
            <a:r>
              <a:rPr lang="ru-RU" sz="1400" dirty="0" smtClean="0"/>
              <a:t>конца </a:t>
            </a:r>
            <a:r>
              <a:rPr lang="ru-RU" sz="1400" dirty="0" smtClean="0"/>
              <a:t>2015 г. </a:t>
            </a:r>
            <a:r>
              <a:rPr lang="ru-RU" sz="1400" dirty="0" smtClean="0"/>
              <a:t>более </a:t>
            </a:r>
            <a:r>
              <a:rPr lang="ru-RU" sz="1400" dirty="0" smtClean="0"/>
              <a:t>70% </a:t>
            </a:r>
            <a:r>
              <a:rPr lang="ru-RU" sz="1400" dirty="0" err="1" smtClean="0"/>
              <a:t>ИТ-директоров</a:t>
            </a:r>
            <a:r>
              <a:rPr lang="ru-RU" sz="1400" dirty="0" smtClean="0"/>
              <a:t> изменят свою роль с прямого руководства ИТ на роль инновационных партнеров в своей компании.</a:t>
            </a:r>
          </a:p>
          <a:p>
            <a:r>
              <a:rPr lang="ru-RU" sz="1400" dirty="0" smtClean="0"/>
              <a:t>К 2017  г. только 40% </a:t>
            </a:r>
            <a:r>
              <a:rPr lang="ru-RU" sz="1400" dirty="0" err="1" smtClean="0"/>
              <a:t>ИТ-директоров</a:t>
            </a:r>
            <a:r>
              <a:rPr lang="ru-RU" sz="1400" dirty="0" smtClean="0"/>
              <a:t> смогут вырасти настолько, чтобы продвигать рост бизнеса, используя BI и большие данные.</a:t>
            </a:r>
          </a:p>
          <a:p>
            <a:r>
              <a:rPr lang="ru-RU" sz="1400" dirty="0" smtClean="0"/>
              <a:t>70% </a:t>
            </a:r>
            <a:r>
              <a:rPr lang="ru-RU" sz="1400" dirty="0" err="1" smtClean="0"/>
              <a:t>ИТ-директоров</a:t>
            </a:r>
            <a:r>
              <a:rPr lang="ru-RU" sz="1400" dirty="0" smtClean="0"/>
              <a:t> смогут с помощью облаков увеличить готовность предприятий к рискованным проектам ради повышения оперативности бизнеса.</a:t>
            </a:r>
          </a:p>
          <a:p>
            <a:r>
              <a:rPr lang="ru-RU" sz="1400" dirty="0" smtClean="0"/>
              <a:t>К 2017 г. 60% </a:t>
            </a:r>
            <a:r>
              <a:rPr lang="ru-RU" sz="1400" dirty="0" err="1" smtClean="0"/>
              <a:t>ИТ-директоров</a:t>
            </a:r>
            <a:r>
              <a:rPr lang="ru-RU" sz="1400" dirty="0" smtClean="0"/>
              <a:t> будут использовать мобильные технологии для создания гибкой инфраструктуры.</a:t>
            </a:r>
          </a:p>
          <a:p>
            <a:r>
              <a:rPr lang="ru-RU" sz="1400" dirty="0" smtClean="0"/>
              <a:t>Демографический сдвиг в строну молодых и мобильных пользователей заставит 80% </a:t>
            </a:r>
            <a:r>
              <a:rPr lang="ru-RU" sz="1400" dirty="0" err="1" smtClean="0"/>
              <a:t>ИТ-директоров</a:t>
            </a:r>
            <a:r>
              <a:rPr lang="ru-RU" sz="1400" dirty="0" smtClean="0"/>
              <a:t> развивать в бизнесе ориентированные на конечных пользователей решения, а также интегрировать </a:t>
            </a:r>
            <a:r>
              <a:rPr lang="ru-RU" sz="1400" dirty="0" err="1" smtClean="0"/>
              <a:t>бизнес-системы</a:t>
            </a:r>
            <a:r>
              <a:rPr lang="ru-RU" sz="1400" dirty="0" smtClean="0"/>
              <a:t> с социальными сетями уже в 2015 г.</a:t>
            </a:r>
          </a:p>
          <a:p>
            <a:r>
              <a:rPr lang="ru-RU" sz="1400" dirty="0" smtClean="0"/>
              <a:t>К 2015 г. развитие «третьей платформы» заставит 60% </a:t>
            </a:r>
            <a:r>
              <a:rPr lang="ru-RU" sz="1400" dirty="0" err="1" smtClean="0"/>
              <a:t>ИТ-директоров</a:t>
            </a:r>
            <a:r>
              <a:rPr lang="ru-RU" sz="1400" dirty="0" smtClean="0"/>
              <a:t> использовать корпоративную архитектуру как обязательный инструмент, но только 40% смогут сделать это эффективно.</a:t>
            </a:r>
          </a:p>
          <a:p>
            <a:r>
              <a:rPr lang="ru-RU" sz="1400" dirty="0" smtClean="0"/>
              <a:t>К 2015 г. бюджеты на ИБ у 60% </a:t>
            </a:r>
            <a:r>
              <a:rPr lang="ru-RU" sz="1400" dirty="0" err="1" smtClean="0"/>
              <a:t>ИТ-директоров</a:t>
            </a:r>
            <a:r>
              <a:rPr lang="ru-RU" sz="1400" dirty="0" smtClean="0"/>
              <a:t> будут на 30–40% меньше, чем необходимо для эффективной защиты наиболее уязвимых унаследованных систем.</a:t>
            </a:r>
          </a:p>
          <a:p>
            <a:r>
              <a:rPr lang="ru-RU" sz="1400" dirty="0" smtClean="0"/>
              <a:t>К 2017 г. переход к «третьей платформе» потребует от 60% </a:t>
            </a:r>
            <a:r>
              <a:rPr lang="ru-RU" sz="1400" dirty="0" err="1" smtClean="0"/>
              <a:t>ИТ-директоров</a:t>
            </a:r>
            <a:r>
              <a:rPr lang="ru-RU" sz="1400" dirty="0" smtClean="0"/>
              <a:t> сосредоточиться на финансировании </a:t>
            </a:r>
            <a:r>
              <a:rPr lang="ru-RU" sz="1400" dirty="0" err="1" smtClean="0"/>
              <a:t>бизнес-инноваций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К 2016 г. 80% </a:t>
            </a:r>
            <a:r>
              <a:rPr lang="ru-RU" sz="1400" dirty="0" err="1" smtClean="0"/>
              <a:t>ИТ-бюджетов</a:t>
            </a:r>
            <a:r>
              <a:rPr lang="ru-RU" sz="1400" dirty="0" smtClean="0"/>
              <a:t> будут предназначаться для предоставления широкого спектра ИТ- и </a:t>
            </a:r>
            <a:r>
              <a:rPr lang="ru-RU" sz="1400" dirty="0" err="1" smtClean="0"/>
              <a:t>бизнес-услуг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К 2018 г. адаптация технологий под «третью платформу» изменит 90% ролей в ИТ. </a:t>
            </a:r>
          </a:p>
          <a:p>
            <a:pPr>
              <a:buNone/>
            </a:pPr>
            <a:endParaRPr lang="ru-RU" sz="1400" i="1" dirty="0" smtClean="0"/>
          </a:p>
          <a:p>
            <a:pPr>
              <a:buNone/>
            </a:pPr>
            <a:r>
              <a:rPr lang="ru-RU" sz="1400" i="1" dirty="0" smtClean="0"/>
              <a:t>* - </a:t>
            </a:r>
            <a:r>
              <a:rPr lang="ru-RU" sz="1000" i="1" dirty="0" smtClean="0"/>
              <a:t>Источник: IDC, 2013</a:t>
            </a:r>
            <a:endParaRPr lang="ru-RU" sz="10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964488" cy="737320"/>
          </a:xfrm>
        </p:spPr>
        <p:txBody>
          <a:bodyPr/>
          <a:lstStyle/>
          <a:p>
            <a:pPr algn="ctr"/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Роль государства: </a:t>
            </a:r>
            <a:br>
              <a:rPr lang="ru-RU" sz="29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государство как регулятор</a:t>
            </a:r>
            <a:endParaRPr lang="en-US" sz="2900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96305" y="1196529"/>
            <a:ext cx="7848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0F298F"/>
              </a:buClr>
              <a:buSzPct val="150000"/>
              <a:buFont typeface="Arial" charset="0"/>
              <a:buChar char="•"/>
            </a:pPr>
            <a:endParaRPr lang="en-US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6" name="Содержимое 9"/>
          <p:cNvSpPr txBox="1">
            <a:spLocks/>
          </p:cNvSpPr>
          <p:nvPr/>
        </p:nvSpPr>
        <p:spPr>
          <a:xfrm>
            <a:off x="251520" y="1988840"/>
            <a:ext cx="8247063" cy="497093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lang="ru-RU" sz="2000" kern="0" dirty="0" smtClean="0">
              <a:latin typeface="+mn-lt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dirty="0" err="1" smtClean="0"/>
              <a:t>Нормативно-провавое</a:t>
            </a:r>
            <a:r>
              <a:rPr lang="ru-RU" sz="2000" dirty="0" smtClean="0"/>
              <a:t> обеспечение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dirty="0" smtClean="0"/>
              <a:t>Стандарты и методологии в сфере ИТ</a:t>
            </a:r>
            <a:endParaRPr lang="ru-RU" sz="2000" dirty="0" smtClean="0">
              <a:latin typeface="+mn-lt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dirty="0" smtClean="0">
                <a:latin typeface="+mn-lt"/>
              </a:rPr>
              <a:t>Финансирование (прямое, фонды)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dirty="0" smtClean="0">
                <a:latin typeface="+mn-lt"/>
              </a:rPr>
              <a:t>Закон о контрактной системе закупок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dirty="0" smtClean="0">
                <a:latin typeface="+mn-lt"/>
              </a:rPr>
              <a:t>Экспертиза проектов и контрактов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dirty="0" smtClean="0">
                <a:latin typeface="+mn-lt"/>
              </a:rPr>
              <a:t>Поддержка профильного образования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96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http://filearchive.cnews.ru/img/zoom/2015/03/23/kontseptsi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672408" cy="2232248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5778" name="Picture 2" descr="Подмосковье В жуковском ЦАГИ отметят 100-летие со дня рождения М.В. Келдыша - БезФормата.Ru - 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5"/>
            <a:ext cx="3672408" cy="2232247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319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032" y="99392"/>
            <a:ext cx="8964488" cy="737320"/>
          </a:xfrm>
        </p:spPr>
        <p:txBody>
          <a:bodyPr/>
          <a:lstStyle/>
          <a:p>
            <a:pPr algn="ctr"/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Роль государства: </a:t>
            </a:r>
            <a:br>
              <a:rPr lang="ru-RU" sz="29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государство как ключевой заказчик</a:t>
            </a:r>
            <a:endParaRPr lang="en-US" sz="2900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96305" y="1196529"/>
            <a:ext cx="7848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0F298F"/>
              </a:buClr>
              <a:buSzPct val="150000"/>
              <a:buFont typeface="Arial" charset="0"/>
              <a:buChar char="•"/>
            </a:pPr>
            <a:endParaRPr lang="en-US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6" name="Содержимое 9"/>
          <p:cNvSpPr txBox="1">
            <a:spLocks/>
          </p:cNvSpPr>
          <p:nvPr/>
        </p:nvSpPr>
        <p:spPr>
          <a:xfrm>
            <a:off x="467544" y="2060848"/>
            <a:ext cx="8247063" cy="54749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Char char="4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Char char="4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96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Продолжение крупномасштабных интеграционных проектов (гражданский сектор)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Char char="4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96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Разработка новых продуктов и технологий (военный сектор)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Char char="4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96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Государственно-частное партнерство (ГЧП)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96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Рисунок 17" descr="Новости Сургута Сургутские новости - Сургутинтерново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2448272" cy="1800200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9" name="Рисунок 18" descr="Многообещающая инициатива Газета армян России &quot;Еркрамас&quot;. . Новости Армении, Арцаха (Карабаха), Джавахка и Диаспоры. . Yerkrama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76872"/>
            <a:ext cx="2520280" cy="1800472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21" name="Рисунок 20" descr="http://filearchive.cnews.ru/img/reviews/2014/11/02/gisrrr_5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2520280" cy="1827585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319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032" y="99392"/>
            <a:ext cx="8964488" cy="737320"/>
          </a:xfrm>
        </p:spPr>
        <p:txBody>
          <a:bodyPr/>
          <a:lstStyle/>
          <a:p>
            <a:pPr algn="ctr"/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Открытые вопросы</a:t>
            </a:r>
            <a:endParaRPr lang="en-US" sz="2900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96305" y="1196529"/>
            <a:ext cx="7848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0F298F"/>
              </a:buClr>
              <a:buSzPct val="150000"/>
              <a:buFont typeface="Arial" charset="0"/>
              <a:buChar char="•"/>
            </a:pPr>
            <a:endParaRPr lang="en-US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6" name="Содержимое 9"/>
          <p:cNvSpPr txBox="1">
            <a:spLocks/>
          </p:cNvSpPr>
          <p:nvPr/>
        </p:nvSpPr>
        <p:spPr>
          <a:xfrm>
            <a:off x="251520" y="1772816"/>
            <a:ext cx="8247063" cy="54749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Char char="4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kern="0" dirty="0" smtClean="0">
                <a:latin typeface="+mn-lt"/>
              </a:rPr>
              <a:t>«Кадровый голод»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kern="0" dirty="0" smtClean="0">
                <a:latin typeface="+mn-lt"/>
              </a:rPr>
              <a:t>СПО </a:t>
            </a:r>
            <a:r>
              <a:rPr lang="en-US" sz="2000" kern="0" dirty="0" err="1" smtClean="0">
                <a:latin typeface="+mn-lt"/>
              </a:rPr>
              <a:t>vs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ru-RU" sz="2000" kern="0" dirty="0" err="1" smtClean="0">
                <a:latin typeface="+mn-lt"/>
              </a:rPr>
              <a:t>пропиетарное</a:t>
            </a:r>
            <a:r>
              <a:rPr lang="ru-RU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vs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ru-RU" sz="2000" kern="0" dirty="0" smtClean="0">
                <a:latin typeface="+mn-lt"/>
              </a:rPr>
              <a:t>российское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kern="0" dirty="0" smtClean="0">
                <a:latin typeface="+mn-lt"/>
              </a:rPr>
              <a:t>Облачные технологии для госсектора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kern="0" dirty="0" smtClean="0">
                <a:latin typeface="+mn-lt"/>
              </a:rPr>
              <a:t>Методология и стандарты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96A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7826" name="Picture 2" descr="L2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592288" cy="2163342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7828" name="Picture 4" descr="Продажа программного обеспечения. . Лицензионное программное обеспечение, лицензионный софт, лицензионные программы. / . ООО &quot;Б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1196752"/>
            <a:ext cx="2700808" cy="2160240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7830" name="Picture 6" descr="Новости высоких технологий - всё самое интересное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36912"/>
            <a:ext cx="2592288" cy="2136238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319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772816"/>
            <a:ext cx="8569325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kern="1200" cap="all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5301208"/>
            <a:ext cx="6480398" cy="108054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495425" cy="1485900"/>
          </a:xfrm>
          <a:prstGeom prst="rect">
            <a:avLst/>
          </a:prstGeom>
        </p:spPr>
      </p:pic>
      <p:pic>
        <p:nvPicPr>
          <p:cNvPr id="6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/>
        </p:nvPicPr>
        <p:blipFill>
          <a:blip r:embed="rId4" cstate="print"/>
          <a:srcRect l="50568"/>
          <a:stretch>
            <a:fillRect/>
          </a:stretch>
        </p:blipFill>
        <p:spPr bwMode="auto">
          <a:xfrm flipV="1">
            <a:off x="0" y="1916832"/>
            <a:ext cx="9144000" cy="659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68760"/>
            <a:ext cx="8569325" cy="3456384"/>
          </a:xfrm>
        </p:spPr>
        <p:txBody>
          <a:bodyPr/>
          <a:lstStyle/>
          <a:p>
            <a:pPr eaLnBrk="1" hangingPunct="1"/>
            <a:r>
              <a:rPr lang="ru-RU" sz="3200" kern="1200" cap="all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ПРИЛОЖЕНИЯ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5301208"/>
            <a:ext cx="6480398" cy="108054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6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/>
        </p:nvPicPr>
        <p:blipFill>
          <a:blip r:embed="rId3" cstate="print"/>
          <a:srcRect l="50568"/>
          <a:stretch>
            <a:fillRect/>
          </a:stretch>
        </p:blipFill>
        <p:spPr bwMode="auto">
          <a:xfrm flipV="1">
            <a:off x="0" y="1916832"/>
            <a:ext cx="9144000" cy="659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85680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+mj-lt"/>
                <a:cs typeface="+mj-cs"/>
              </a:rPr>
              <a:t>Крупнейшие </a:t>
            </a:r>
            <a:r>
              <a:rPr lang="ru-RU" sz="2800" b="1" dirty="0" err="1" smtClean="0">
                <a:latin typeface="+mj-lt"/>
                <a:cs typeface="+mj-cs"/>
              </a:rPr>
              <a:t>ИТ-компании</a:t>
            </a:r>
            <a:r>
              <a:rPr lang="ru-RU" sz="2800" b="1" dirty="0" smtClean="0">
                <a:latin typeface="+mj-lt"/>
                <a:cs typeface="+mj-cs"/>
              </a:rPr>
              <a:t> России, 2013</a:t>
            </a:r>
            <a:r>
              <a:rPr lang="en-US" sz="2800" b="1" dirty="0" smtClean="0">
                <a:latin typeface="+mj-lt"/>
                <a:cs typeface="+mj-cs"/>
              </a:rPr>
              <a:t>*</a:t>
            </a:r>
            <a:endParaRPr lang="ru-RU" sz="2800" b="1" dirty="0" smtClean="0">
              <a:latin typeface="+mj-lt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3" y="1196752"/>
          <a:ext cx="7704857" cy="4790505"/>
        </p:xfrm>
        <a:graphic>
          <a:graphicData uri="http://schemas.openxmlformats.org/drawingml/2006/table">
            <a:tbl>
              <a:tblPr/>
              <a:tblGrid>
                <a:gridCol w="348564"/>
                <a:gridCol w="348564"/>
                <a:gridCol w="959057"/>
                <a:gridCol w="576064"/>
                <a:gridCol w="845527"/>
                <a:gridCol w="1190975"/>
                <a:gridCol w="1190975"/>
                <a:gridCol w="886716"/>
                <a:gridCol w="1358415"/>
              </a:tblGrid>
              <a:tr h="575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№ 2013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37512" marB="3751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№ 2012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37512" marB="37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Название организации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37512" marB="37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37512" marB="37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Сфера деятельности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37512" marB="37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Совокупная выручка в 2013 г.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(тыс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.) (1)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37512" marB="37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Совокупная выручка в 2012 г.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(тыс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.) (2)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37512" marB="37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Рост выручки 2013/2012, 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37512" marB="37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Штатная численность сотрудников на 31.12.2013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37512" marB="3751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</a:tr>
              <a:tr h="40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НКК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Группа компаний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139 310 127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137 804 883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1.1%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4 442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ЛАНИТ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Группа компаний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77 052 452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69 484 152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10.9%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5 627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0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Техносерв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ИТ-услуги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40 161 571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43 117 193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-6.9%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2 541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Энвижн Груп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ИТ-услуги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39 400 000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59 000 000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-33.2%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3 561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0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IBS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Группа компаний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32 057 000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29 900 000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7.2%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9 890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 ПО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30 700 000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26 849 250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14.3%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563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ITG (Inline Technologies Group)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ИТ-услуги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30 321 000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28 381 000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6.8%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1 782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Softline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Дистрибуция ПО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29 409 012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23 568 918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2 450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0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Крок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ИТ-услуги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27 105 481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33 762 199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-19.7%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2 151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1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Ай-Теко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ИТ-услуги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22 662 179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21 495 000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2 660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08" marR="25008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6381328"/>
            <a:ext cx="3356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*- </a:t>
            </a:r>
            <a:r>
              <a:rPr lang="ru-RU" dirty="0" smtClean="0"/>
              <a:t>источник С</a:t>
            </a:r>
            <a:r>
              <a:rPr lang="en-US" dirty="0" smtClean="0"/>
              <a:t>news Analytics, 2014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0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85680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+mj-lt"/>
                <a:cs typeface="+mj-cs"/>
              </a:rPr>
              <a:t>Крупнейшие </a:t>
            </a:r>
            <a:r>
              <a:rPr lang="ru-RU" sz="2800" b="1" dirty="0" err="1" smtClean="0">
                <a:latin typeface="+mj-lt"/>
                <a:cs typeface="+mj-cs"/>
              </a:rPr>
              <a:t>ИТ-компании</a:t>
            </a:r>
            <a:r>
              <a:rPr lang="ru-RU" sz="2800" b="1" dirty="0" smtClean="0">
                <a:latin typeface="+mj-lt"/>
                <a:cs typeface="+mj-cs"/>
              </a:rPr>
              <a:t> России, 201</a:t>
            </a:r>
            <a:r>
              <a:rPr lang="en-US" sz="2800" b="1" dirty="0" smtClean="0">
                <a:latin typeface="+mj-lt"/>
                <a:cs typeface="+mj-cs"/>
              </a:rPr>
              <a:t>4</a:t>
            </a:r>
            <a:endParaRPr lang="ru-RU" sz="2800" b="1" dirty="0" smtClean="0">
              <a:latin typeface="+mj-lt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196753"/>
          <a:ext cx="7488831" cy="4671673"/>
        </p:xfrm>
        <a:graphic>
          <a:graphicData uri="http://schemas.openxmlformats.org/drawingml/2006/table">
            <a:tbl>
              <a:tblPr/>
              <a:tblGrid>
                <a:gridCol w="482941"/>
                <a:gridCol w="371555"/>
                <a:gridCol w="1252881"/>
                <a:gridCol w="821974"/>
                <a:gridCol w="1036615"/>
                <a:gridCol w="926855"/>
                <a:gridCol w="691890"/>
                <a:gridCol w="919539"/>
                <a:gridCol w="984581"/>
              </a:tblGrid>
              <a:tr h="1847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№ 2014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5" marR="42685" marT="85371" marB="85371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№ 2013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5" marR="42685" marT="85371" marB="85371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Название организации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5" marR="42685" marT="85371" marB="85371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Город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5" marR="42685" marT="85371" marB="85371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Выручка от проектов в госсекторе в 2014 г., </a:t>
                      </a: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rubl"/>
                          <a:ea typeface="Times New Roman"/>
                          <a:cs typeface="Tahoma"/>
                        </a:rPr>
                        <a:t>p</a:t>
                      </a: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тыс.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5" marR="42685" marT="85371" marB="85371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Выручка от проектов в госсекторе в 2013 г., </a:t>
                      </a: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rubl"/>
                          <a:ea typeface="Times New Roman"/>
                          <a:cs typeface="Tahoma"/>
                        </a:rPr>
                        <a:t>p</a:t>
                      </a: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тыс.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5" marR="42685" marT="85371" marB="85371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Рост,%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5" marR="42685" marT="85371" marB="85371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Доля проектов в госсекторе в общей выручке 2014, 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5" marR="42685" marT="85371" marB="85371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Доля проектов в госсекторе в общей выручке 2013, %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85" marR="42685" marT="85371" marB="85371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</a:tr>
              <a:tr h="50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 err="1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Техносерв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Москва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11 374 239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6 988 113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н/д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17.4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Cognitive Technologies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Москва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11 121 908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8 362 337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</a:tr>
              <a:tr h="664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ITG (INLINE Technologies Group)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Москва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7 982 640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7 277 040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Softline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Москва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7 212 684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5 687 703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19.3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BEB"/>
                    </a:solidFill>
                  </a:tcPr>
                </a:tc>
              </a:tr>
              <a:tr h="50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Компьюлинк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Москва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6 781 073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4 147 776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60" dirty="0">
                          <a:solidFill>
                            <a:srgbClr val="000000"/>
                          </a:solidFill>
                          <a:latin typeface="ALSStory"/>
                          <a:ea typeface="Times New Roman"/>
                          <a:cs typeface="Tahoma"/>
                        </a:rPr>
                        <a:t>19.6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371" marR="85371" marT="85371" marB="85371" anchor="ctr">
                    <a:lnL>
                      <a:noFill/>
                    </a:lnL>
                    <a:lnR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5C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6237312"/>
            <a:ext cx="3356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*- </a:t>
            </a:r>
            <a:r>
              <a:rPr lang="ru-RU" dirty="0" smtClean="0"/>
              <a:t>источник С</a:t>
            </a:r>
            <a:r>
              <a:rPr lang="en-US" dirty="0" smtClean="0"/>
              <a:t>news Analytics, 2015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0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328613" y="333375"/>
            <a:ext cx="75819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ru-RU" sz="2900" b="1" cap="all" dirty="0">
                <a:latin typeface="Times New Roman" pitchFamily="18" charset="0"/>
                <a:ea typeface="+mj-ea"/>
                <a:cs typeface="Times New Roman" pitchFamily="18" charset="0"/>
              </a:rPr>
              <a:t>Содержание</a:t>
            </a:r>
            <a:endParaRPr lang="en-US" sz="29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468313" y="1052513"/>
            <a:ext cx="7848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0F298F"/>
              </a:buClr>
              <a:buSzPct val="150000"/>
              <a:buFont typeface="Arial" charset="0"/>
              <a:buChar char="•"/>
            </a:pPr>
            <a:endParaRPr lang="en-US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8196" name="Содержимое 9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608512"/>
          </a:xfrm>
        </p:spPr>
        <p:txBody>
          <a:bodyPr/>
          <a:lstStyle/>
          <a:p>
            <a:r>
              <a:rPr lang="ru-RU" sz="2800" dirty="0" smtClean="0"/>
              <a:t>Цифровая экономика и новая роль ИТ</a:t>
            </a:r>
          </a:p>
          <a:p>
            <a:r>
              <a:rPr lang="ru-RU" sz="2800" dirty="0" smtClean="0"/>
              <a:t>«Макет» российской ИТ сферы: основные игроки на рынке</a:t>
            </a:r>
          </a:p>
          <a:p>
            <a:r>
              <a:rPr lang="ru-RU" sz="2800" dirty="0" smtClean="0"/>
              <a:t>Реалии кризиса: стимул к развитию отрасли</a:t>
            </a:r>
          </a:p>
          <a:p>
            <a:r>
              <a:rPr lang="ru-RU" sz="2800" dirty="0" smtClean="0"/>
              <a:t>Ключевые тренды и технологии</a:t>
            </a:r>
          </a:p>
          <a:p>
            <a:r>
              <a:rPr lang="ru-RU" sz="2800" dirty="0" smtClean="0"/>
              <a:t>Роль государства: ключевой заказчик</a:t>
            </a:r>
            <a:r>
              <a:rPr lang="en-US" sz="2800" dirty="0" smtClean="0"/>
              <a:t>/</a:t>
            </a:r>
            <a:r>
              <a:rPr lang="ru-RU" sz="2800" dirty="0" smtClean="0"/>
              <a:t>драйвер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ru-RU" sz="2800" dirty="0" smtClean="0"/>
              <a:t>регулятор</a:t>
            </a:r>
          </a:p>
          <a:p>
            <a:r>
              <a:rPr lang="ru-RU" sz="2800" dirty="0" smtClean="0"/>
              <a:t>Открытые вопросы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CC87D2-9B1A-4405-9584-CED0E37C59DD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  <p:pic>
        <p:nvPicPr>
          <p:cNvPr id="7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/>
        </p:nvPicPr>
        <p:blipFill>
          <a:blip r:embed="rId4" cstate="print"/>
          <a:srcRect l="50568"/>
          <a:stretch>
            <a:fillRect/>
          </a:stretch>
        </p:blipFill>
        <p:spPr bwMode="auto">
          <a:xfrm>
            <a:off x="0" y="1268760"/>
            <a:ext cx="9144000" cy="659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856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+mn-lt"/>
              </a:rPr>
              <a:t>Крупнейшие </a:t>
            </a:r>
            <a:r>
              <a:rPr lang="ru-RU" sz="2800" b="1" dirty="0" err="1" smtClean="0">
                <a:latin typeface="+mn-lt"/>
              </a:rPr>
              <a:t>ИТ-консультанты</a:t>
            </a:r>
            <a:r>
              <a:rPr lang="ru-RU" sz="2800" b="1" dirty="0" smtClean="0">
                <a:latin typeface="+mn-lt"/>
              </a:rPr>
              <a:t>, 2014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0" y="1196756"/>
          <a:ext cx="8280920" cy="4584701"/>
        </p:xfrm>
        <a:graphic>
          <a:graphicData uri="http://schemas.openxmlformats.org/drawingml/2006/table">
            <a:tbl>
              <a:tblPr/>
              <a:tblGrid>
                <a:gridCol w="792086"/>
                <a:gridCol w="1800200"/>
                <a:gridCol w="2232248"/>
                <a:gridCol w="2232248"/>
                <a:gridCol w="1224138"/>
              </a:tblGrid>
              <a:tr h="1008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Выручка компании от оказания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ИТ-услуг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(консалтинг, аудит, внедрение, сервисная поддержка) в 2013 г.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(тыс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., с НДС)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Выручка компании от оказания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ИТ-услуг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(консалтинг, аудит, внедрение, сервисная поддержка) в 2012 г.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(тыс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., с НДС)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Рост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Ланит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25 525 864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23 214 757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9,96%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Энвижн Груп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22 458 000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20 060 000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11,95%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IBS*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20 479 473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17 076 866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19,93%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Техносерв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18 594 807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17 807 400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4,42%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EPAM Systems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17 663 282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13 478 134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31,05%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Крок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15 997 322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18 062 776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-11,43%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29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ITG (INLINE Technologies Group)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14 250 870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12 828 212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11,09%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Компьюлинк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13 929 895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13 466 743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3,44%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Ай-Теко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10 197 000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8 166 200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24,87%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AT Consulting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8 251 491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7 927 971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4,08%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0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856800"/>
          </a:xfrm>
        </p:spPr>
        <p:txBody>
          <a:bodyPr>
            <a:normAutofit/>
          </a:bodyPr>
          <a:lstStyle/>
          <a:p>
            <a:pPr lvl="0" eaLnBrk="1" hangingPunct="1"/>
            <a:r>
              <a:rPr lang="ru-RU" sz="2800" b="1" dirty="0" smtClean="0">
                <a:latin typeface="+mn-lt"/>
              </a:rPr>
              <a:t>Крупнейшие интеграционные проекты в госсекторе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008067"/>
          <a:ext cx="7848872" cy="5801417"/>
        </p:xfrm>
        <a:graphic>
          <a:graphicData uri="http://schemas.openxmlformats.org/drawingml/2006/table">
            <a:tbl>
              <a:tblPr/>
              <a:tblGrid>
                <a:gridCol w="700792"/>
                <a:gridCol w="7148080"/>
              </a:tblGrid>
              <a:tr h="25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Система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40556" marB="40556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Функционал системы и этапы интеграционных проектов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40556" marB="40556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</a:tr>
              <a:tr h="142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СМЭВ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Позволяет федеральным, региональным и местным органам власти в электронном виде обмениваться данными,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необходимыми для оказания государственных услуг гражданам и организациям. Является ядром сервисов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электронного государства и взаимодействует с ЕГИСЗ, ГИС ГМП и целым рядом других ИС. СМЭВ имеет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сервис-ориентированную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инфраструктуру и состоит из сети защищенных каналов связи между узлами,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расположенными в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ЦОДах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Ростелекома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». К концу 2014 г. удалось достичь готовности региональных сведений 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продуктивной среде СМЭВ около 99%. Также идет подключение органов исполнительной власти и государственных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внебюджетных фондов к информационной системе досудебного обжалования решений и действий,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совершенных при предоставлении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госуслуг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ЕГИСЗ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Для оперативного контроля над деятельностью и отчетностью ЛПУ из единого центра с целью эффективного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Расходования средств ФОМС,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ИТ-систему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решено было централизовать. Общая архитектура ЕГИСЗ стала состоять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из сегмента централизованных общесистемных компонентов и сегмента прикладных компонентов.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НИИ «Восход» сейчас предоставляет Минздраву услуги основного центра обработки данных, а «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Ростелеком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» –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резервного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ЦОДа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. С «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Ростехом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» Минздрав заключил контракты на поддержку уже разработанных федеральных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сервисов электронной регистратуры и интегрированной электронной медицинской карты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565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ГИС ГМП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ГИС ГМП задумывалась как информационная система, которая предоставляет заинтересованным сторонам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информацию о фактах оплаты. Через СМЭВ она соединяется с банками. Основной объем работ был связан с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интеграцией множества систем и налаживанием гарантированного обмена данными обо всех транзакциях в них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7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ГИС ЖКХ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Одна подсистема ГИС ЖКХ в режиме реального времени будет проводить автоматическую проверку начислений,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сравнивая их с установленными тарифами (информация о тарифах будет поступать в ГИС через СМЭВ от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Федеральной службы по тарифам). С помощью еще нескольких подсистем жильцы могут контролировать деятельность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управляющих компаний, принимать участие в голосованиях по дому и </a:t>
                      </a:r>
                      <a:r>
                        <a:rPr lang="ru-RU" sz="105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т.д</a:t>
                      </a:r>
                      <a:r>
                        <a:rPr lang="en-US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проекте предстоит объединить в огромном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хранилище</a:t>
                      </a:r>
                      <a:r>
                        <a:rPr lang="en-US" sz="105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данные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поступающие из множества систем и источников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107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ЕСИА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При любом электронном взаимодействии государства (в лице чиновников и служащих МФЦ) с гражданами их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авторизация должна проходить через ЕСИА. Соответственно, и сайты федеральных органов власти и регионов,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подразумевающие авторизацию, в будущем должны будут подключиться к ЕСИА. С ее помощью государство,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зная мобильный телефон человека и его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e-mail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намеревается помимо информирования о штрафах и т.д. наладить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обратную связь с гражданами – ИС «Мониторинг качества государственных услуг». Оператором ЕСИА,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ответственным за ее развитие, является 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Минкомсвязь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37" marR="27037" marT="27037" marB="27037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856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+mn-lt"/>
              </a:rPr>
              <a:t>Крупнейшие федеральные ведомства России по величине </a:t>
            </a:r>
            <a:r>
              <a:rPr lang="ru-RU" sz="2800" b="1" dirty="0" err="1" smtClean="0">
                <a:latin typeface="+mn-lt"/>
              </a:rPr>
              <a:t>ИКТ-расходов</a:t>
            </a:r>
            <a:r>
              <a:rPr lang="ru-RU" sz="2800" b="1" dirty="0" smtClean="0">
                <a:latin typeface="+mn-lt"/>
              </a:rPr>
              <a:t>, 2014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4" y="1124742"/>
          <a:ext cx="7848870" cy="4968551"/>
        </p:xfrm>
        <a:graphic>
          <a:graphicData uri="http://schemas.openxmlformats.org/drawingml/2006/table">
            <a:tbl>
              <a:tblPr/>
              <a:tblGrid>
                <a:gridCol w="864094"/>
                <a:gridCol w="1080120"/>
                <a:gridCol w="1440160"/>
                <a:gridCol w="1368152"/>
                <a:gridCol w="1512168"/>
                <a:gridCol w="1584176"/>
              </a:tblGrid>
              <a:tr h="626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Позиция 2014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2" marR="31342" marT="47013" marB="47013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Позиция 2013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2" marR="31342" marT="47013" marB="4701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Ведомство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2" marR="31342" marT="47013" marB="4701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2" marR="31342" marT="47013" marB="4701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2014, тыс.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2" marR="31342" marT="47013" marB="4701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Изменение 2013-2014,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42" marR="31342" marT="47013" marB="47013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МВД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9 279 458,6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10 865 670,1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17.1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ФНС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8 478 879,8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8 231 593,7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-2.9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Казначейство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7 861 864,2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8 079 160,7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ФТС России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6 174 104,7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5 310 285,0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-14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Минкомсвязь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4 708 681,1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4 439 558,2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-5.7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ФМС России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1 467 656,7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3 910 824,4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166.5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Минобороны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1 559 763,3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3 630 738,6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132.8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МЧС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3 319 988,0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3 432 770,8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Росреестр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2 154 694,8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3 026 202,6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40.4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342" marR="31342" marT="31342" marB="3134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Центризбирком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5 638 687,9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2 597 067,7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-53.9</a:t>
                      </a:r>
                    </a:p>
                  </a:txBody>
                  <a:tcPr marL="31342" marR="31342" marT="31342" marB="3134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0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856800"/>
          </a:xfrm>
        </p:spPr>
        <p:txBody>
          <a:bodyPr>
            <a:normAutofit/>
          </a:bodyPr>
          <a:lstStyle/>
          <a:p>
            <a:pPr lvl="0" eaLnBrk="1" hangingPunct="1"/>
            <a:r>
              <a:rPr lang="ru-RU" sz="2800" b="1" dirty="0" err="1" smtClean="0">
                <a:latin typeface="+mn-lt"/>
              </a:rPr>
              <a:t>ИКТ-расходы</a:t>
            </a:r>
            <a:r>
              <a:rPr lang="ru-RU" sz="2800" b="1" dirty="0" smtClean="0">
                <a:latin typeface="+mn-lt"/>
              </a:rPr>
              <a:t> регионов, 2014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093178"/>
          <a:ext cx="7992891" cy="4928110"/>
        </p:xfrm>
        <a:graphic>
          <a:graphicData uri="http://schemas.openxmlformats.org/drawingml/2006/table">
            <a:tbl>
              <a:tblPr/>
              <a:tblGrid>
                <a:gridCol w="504058"/>
                <a:gridCol w="1440160"/>
                <a:gridCol w="720079"/>
                <a:gridCol w="888099"/>
                <a:gridCol w="888099"/>
                <a:gridCol w="888099"/>
                <a:gridCol w="888099"/>
                <a:gridCol w="888099"/>
                <a:gridCol w="888099"/>
              </a:tblGrid>
              <a:tr h="720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Регион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Расходы региона на ИКТ,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050" b="1" dirty="0" smtClean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     2013           2014</a:t>
                      </a:r>
                      <a:endParaRPr lang="ru-RU" sz="1050" b="1" dirty="0" smtClean="0">
                        <a:solidFill>
                          <a:srgbClr val="000000"/>
                        </a:solidFill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Субсидия из федерального бюджета в 2014г.,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Суммарные расходы на ИКТ в 2014 г.,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Рост 2014/2013, %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Расходы региона на ИКТ 2015 (план),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Рост 2015/2014, %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48574" marB="48574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F8"/>
                    </a:solidFill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29578.0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24773.0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24803.0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-16.1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39328.0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58.6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1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Санкт-Петербург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4964.4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6687.5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6687.5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34.7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5592.2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-16.4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Московская область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2685.0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3827.0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3827.0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42.5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3303.4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-13.7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1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Хабаровский край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936.3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1578.9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1608.9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71.8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1452.4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-9.7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Новосибирская область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3917.4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1575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1605.0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-59.0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1218.2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-24.1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1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Республика Татарстан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2701.0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1275.0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1305.0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-51.7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1276.3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-2.2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Тюменская область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998.9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1201.0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10.7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1211.7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21.3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1234.0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1.8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DCDC"/>
                    </a:solidFill>
                  </a:tcPr>
                </a:tc>
              </a:tr>
              <a:tr h="410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646.9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997.8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997.8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54.2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312.6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-68.7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ХМАО-Югра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1257.0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954.0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7.5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961.5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-23.5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985.5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2.5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82" marR="32382" marT="32382" marB="32382" anchor="ctr">
                    <a:lnL>
                      <a:noFill/>
                    </a:lnL>
                    <a:lnR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5386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C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0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56800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ru-RU" sz="2800" b="1" dirty="0" smtClean="0"/>
              <a:t>Венчурные инвестиции в перспективные направления ИКТ в мире по числу сделок, в %</a:t>
            </a:r>
            <a:endParaRPr lang="ru-RU" sz="2800" b="1" dirty="0" smtClean="0">
              <a:latin typeface="+mn-lt"/>
            </a:endParaRPr>
          </a:p>
        </p:txBody>
      </p:sp>
      <p:pic>
        <p:nvPicPr>
          <p:cNvPr id="4" name="Рисунок 3" descr="http://filearchive.cnews.ru/img/reviews/2015/05/27/investitsii_ikt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848872" cy="4176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43608" y="6309320"/>
            <a:ext cx="5541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Источник: </a:t>
            </a:r>
            <a:r>
              <a:rPr lang="en-US" i="1" dirty="0" smtClean="0"/>
              <a:t>: CB insights, </a:t>
            </a:r>
            <a:r>
              <a:rPr lang="en-US" i="1" dirty="0" err="1" smtClean="0"/>
              <a:t>J’son</a:t>
            </a:r>
            <a:r>
              <a:rPr lang="en-US" i="1" dirty="0" smtClean="0"/>
              <a:t> &amp; Partners Consulting, 2015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0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68760"/>
            <a:ext cx="8569325" cy="3456384"/>
          </a:xfrm>
        </p:spPr>
        <p:txBody>
          <a:bodyPr/>
          <a:lstStyle/>
          <a:p>
            <a:pPr eaLnBrk="1" hangingPunct="1"/>
            <a:r>
              <a:rPr lang="ru-RU" sz="3200" kern="1200" cap="all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Приоритетные направления развития икт региона</a:t>
            </a:r>
            <a:endParaRPr lang="ru-RU" sz="3200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5301208"/>
            <a:ext cx="6480398" cy="108054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6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/>
        </p:nvPicPr>
        <p:blipFill>
          <a:blip r:embed="rId3" cstate="print"/>
          <a:srcRect l="50568"/>
          <a:stretch>
            <a:fillRect/>
          </a:stretch>
        </p:blipFill>
        <p:spPr bwMode="auto">
          <a:xfrm flipV="1">
            <a:off x="0" y="1916832"/>
            <a:ext cx="9144000" cy="659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08912" cy="8568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1. Централизация ИТ-инфраструктуры</a:t>
            </a:r>
            <a:endParaRPr lang="ru-RU" sz="31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585" y="1340768"/>
            <a:ext cx="8242846" cy="5256584"/>
          </a:xfrm>
        </p:spPr>
        <p:txBody>
          <a:bodyPr>
            <a:normAutofit fontScale="55000" lnSpcReduction="20000"/>
          </a:bodyPr>
          <a:lstStyle/>
          <a:p>
            <a:pPr marL="457200" lvl="0" indent="-457200" algn="l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Использование передового </a:t>
            </a:r>
            <a:r>
              <a:rPr lang="ru-RU" sz="3200" b="1" dirty="0" err="1" smtClean="0">
                <a:solidFill>
                  <a:schemeClr val="tx1"/>
                </a:solidFill>
                <a:latin typeface="+mn-lt"/>
              </a:rPr>
              <a:t>ЦОДа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:</a:t>
            </a:r>
            <a:endParaRPr lang="ru-RU" sz="3200" b="1" dirty="0" smtClean="0">
              <a:solidFill>
                <a:schemeClr val="tx1"/>
              </a:solidFill>
              <a:latin typeface="+mn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2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предоставление облачных услуг государственным и бюджетным структурам  региона, включая муниципальные образования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sz="2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размещение в ЦОД электронного документооборота, СМЭВ, систем для учреждений здравоохранения, образования, градостроительного комплекса, МФЦ, портала </a:t>
            </a:r>
            <a:r>
              <a:rPr lang="ru-RU" sz="29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госуслуг</a:t>
            </a:r>
            <a:r>
              <a:rPr lang="ru-RU" sz="2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 пр.</a:t>
            </a:r>
          </a:p>
          <a:p>
            <a:pPr lvl="0" algn="l"/>
            <a:endParaRPr lang="ru-RU" sz="24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AutoNum type="arabicPeriod" startAt="2"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Совершенствование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каналов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связи для доступа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к централизованным системам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информационным ресурсам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: </a:t>
            </a:r>
            <a:endParaRPr lang="ru-RU" sz="3200" b="1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ru-RU" sz="2900" dirty="0" smtClean="0">
                <a:solidFill>
                  <a:schemeClr val="tx1"/>
                </a:solidFill>
                <a:cs typeface="Times New Roman" pitchFamily="18" charset="0"/>
              </a:rPr>
              <a:t> расширение </a:t>
            </a:r>
            <a:r>
              <a:rPr 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пропускной способности </a:t>
            </a:r>
            <a:r>
              <a:rPr lang="ru-RU" sz="2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каналов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sz="2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совершенствование </a:t>
            </a:r>
            <a:r>
              <a:rPr lang="ru-RU" sz="29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мультисервисной</a:t>
            </a:r>
            <a:r>
              <a:rPr 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сети</a:t>
            </a:r>
            <a:endParaRPr lang="ru-RU" sz="29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2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</a:t>
            </a:r>
            <a:r>
              <a:rPr 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конкуренции среди телекоммуникационных </a:t>
            </a:r>
            <a:r>
              <a:rPr lang="ru-RU" sz="2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операторов </a:t>
            </a:r>
            <a:endParaRPr lang="en-US" sz="29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/>
            <a:endParaRPr lang="ru-RU" sz="3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itchFamily="34" charset="0"/>
              <a:buAutoNum type="arabicPeriod" startAt="2"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Управление инфраструктурой ИКТ и контроль качестве ее функционирования посредством единой системы учета инцидентов</a:t>
            </a:r>
          </a:p>
          <a:p>
            <a:pPr marL="457200" indent="-457200" algn="l"/>
            <a:endParaRPr lang="ru-RU" sz="3200" b="1" i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 algn="l"/>
            <a:r>
              <a:rPr lang="ru-RU" sz="2900" b="1" i="1" dirty="0" smtClean="0">
                <a:solidFill>
                  <a:srgbClr val="FF0000"/>
                </a:solidFill>
                <a:latin typeface="+mn-lt"/>
              </a:rPr>
              <a:t>Ц</a:t>
            </a:r>
            <a:r>
              <a:rPr lang="ru-RU" sz="29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ентрализованная эксплуатация ИС, закупки и обслуживания техники </a:t>
            </a:r>
          </a:p>
        </p:txBody>
      </p:sp>
    </p:spTree>
    <p:extLst>
      <p:ext uri="{BB962C8B-B14F-4D97-AF65-F5344CB8AC3E}">
        <p14:creationId xmlns="" xmlns:p14="http://schemas.microsoft.com/office/powerpoint/2010/main" val="18409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2</a:t>
            </a:r>
            <a:r>
              <a:rPr lang="ru-RU" sz="2800" b="1" dirty="0" smtClean="0">
                <a:latin typeface="+mn-lt"/>
              </a:rPr>
              <a:t>. Электронные услуги </a:t>
            </a:r>
            <a:endParaRPr lang="ru-RU" sz="28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585" y="1196752"/>
            <a:ext cx="8242846" cy="5112568"/>
          </a:xfrm>
        </p:spPr>
        <p:txBody>
          <a:bodyPr>
            <a:normAutofit fontScale="55000" lnSpcReduction="20000"/>
          </a:bodyPr>
          <a:lstStyle/>
          <a:p>
            <a:pPr marL="457200" lvl="0" indent="-457200" algn="l">
              <a:buAutoNum type="arabicPeriod"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Строительство МФЦ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:</a:t>
            </a:r>
            <a:endParaRPr lang="ru-RU" sz="3200" b="1" dirty="0" smtClean="0">
              <a:solidFill>
                <a:schemeClr val="tx1"/>
              </a:solidFill>
              <a:latin typeface="+mn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перенос информационной системы, обслуживающей МФЦ, в ЦОД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интеграция с казначейской системой – получение информации о платежах за </a:t>
            </a:r>
            <a:r>
              <a:rPr lang="ru-RU" sz="33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госуслуги</a:t>
            </a:r>
            <a:endParaRPr lang="ru-RU" sz="33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Продолжение наращивания количества услуг (более 100 услуг )</a:t>
            </a:r>
            <a:endParaRPr lang="en-US" sz="33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запуск единого контакт центра (получение </a:t>
            </a:r>
            <a:r>
              <a:rPr lang="ru-RU" sz="33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госуслуги</a:t>
            </a: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по телефону, </a:t>
            </a:r>
            <a:r>
              <a:rPr lang="ru-RU" sz="33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трекинг</a:t>
            </a: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запросов)</a:t>
            </a:r>
          </a:p>
          <a:p>
            <a:pPr lvl="0" algn="l"/>
            <a:endParaRPr lang="ru-RU" sz="24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AutoNum type="arabicPeriod" startAt="2"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Запуск единого контакт центра для получение </a:t>
            </a:r>
            <a:r>
              <a:rPr lang="ru-RU" sz="3200" b="1" dirty="0" err="1" smtClean="0">
                <a:solidFill>
                  <a:schemeClr val="tx1"/>
                </a:solidFill>
                <a:latin typeface="+mn-lt"/>
              </a:rPr>
              <a:t>госуслуги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3200" b="1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ru-RU" sz="2900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расширение </a:t>
            </a:r>
            <a:r>
              <a:rPr lang="ru-RU" sz="3300" dirty="0">
                <a:solidFill>
                  <a:schemeClr val="tx1"/>
                </a:solidFill>
                <a:cs typeface="Times New Roman" panose="02020603050405020304" pitchFamily="18" charset="0"/>
              </a:rPr>
              <a:t>пропускной способности </a:t>
            </a: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каналов 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совершенствование </a:t>
            </a:r>
            <a:r>
              <a:rPr lang="ru-RU" sz="33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мультисервисной</a:t>
            </a:r>
            <a:r>
              <a:rPr lang="ru-RU" sz="33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сети</a:t>
            </a:r>
            <a:endParaRPr lang="ru-RU" sz="3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повышение </a:t>
            </a:r>
            <a:r>
              <a:rPr lang="ru-RU" sz="3300" dirty="0">
                <a:solidFill>
                  <a:schemeClr val="tx1"/>
                </a:solidFill>
                <a:cs typeface="Times New Roman" panose="02020603050405020304" pitchFamily="18" charset="0"/>
              </a:rPr>
              <a:t>конкуренции среди телекоммуникационных </a:t>
            </a:r>
            <a:r>
              <a:rPr lang="ru-RU" sz="33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операторов</a:t>
            </a:r>
            <a:endParaRPr lang="en-US" sz="33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/>
            <a:endParaRPr lang="ru-RU" sz="3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itchFamily="34" charset="0"/>
              <a:buAutoNum type="arabicPeriod" startAt="2"/>
            </a:pP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Выстраивание сквозных бизнес процессов, охватывающих муниципальные и региональные учреждения. Запуск единой информационной системы, обеспечивающей ИТ поддержку этих процессов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  <a:p>
            <a:pPr marL="457200" indent="-457200" algn="l"/>
            <a:endParaRPr lang="ru-RU" sz="3300" b="1" i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6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3</a:t>
            </a:r>
            <a:r>
              <a:rPr lang="ru-RU" sz="2800" b="1" dirty="0" smtClean="0">
                <a:latin typeface="+mn-lt"/>
              </a:rPr>
              <a:t>. Для граждан и бизнеса</a:t>
            </a:r>
            <a:endParaRPr lang="ru-RU" sz="28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585" y="1268760"/>
            <a:ext cx="8242846" cy="5013176"/>
          </a:xfrm>
        </p:spPr>
        <p:txBody>
          <a:bodyPr>
            <a:normAutofit fontScale="40000" lnSpcReduction="20000"/>
          </a:bodyPr>
          <a:lstStyle/>
          <a:p>
            <a:pPr marL="457200" lvl="0" indent="-457200" algn="l">
              <a:buAutoNum type="arabicPeriod"/>
            </a:pPr>
            <a:r>
              <a:rPr lang="ru-RU" sz="3800" b="1" dirty="0" smtClean="0">
                <a:solidFill>
                  <a:schemeClr val="tx1"/>
                </a:solidFill>
                <a:latin typeface="+mn-lt"/>
              </a:rPr>
              <a:t>Развитие портала государственных услуг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:</a:t>
            </a:r>
            <a:endParaRPr lang="ru-RU" sz="3200" b="1" dirty="0" smtClean="0">
              <a:solidFill>
                <a:schemeClr val="tx1"/>
              </a:solidFill>
              <a:latin typeface="+mn-lt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3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появление первого регионального мобильного приложения для граждан</a:t>
            </a:r>
          </a:p>
          <a:p>
            <a:pPr lvl="0" algn="l"/>
            <a:endParaRPr lang="ru-RU" sz="3400" dirty="0" smtClean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AutoNum type="arabicPeriod" startAt="2"/>
            </a:pPr>
            <a:r>
              <a:rPr lang="ru-RU" sz="3800" b="1" dirty="0" smtClean="0">
                <a:solidFill>
                  <a:schemeClr val="tx1"/>
                </a:solidFill>
                <a:latin typeface="+mn-lt"/>
              </a:rPr>
              <a:t>Внедрение ИКТ технологий в сферах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:</a:t>
            </a:r>
            <a:endParaRPr lang="ru-RU" sz="3200" b="1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ru-RU" sz="3400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ru-RU" sz="3800" b="1" dirty="0" smtClean="0">
                <a:solidFill>
                  <a:srgbClr val="FF0000"/>
                </a:solidFill>
                <a:cs typeface="Times New Roman" pitchFamily="18" charset="0"/>
              </a:rPr>
              <a:t>здравоохранения</a:t>
            </a:r>
            <a:r>
              <a:rPr lang="ru-RU" sz="3800" dirty="0" smtClean="0">
                <a:solidFill>
                  <a:schemeClr val="tx1"/>
                </a:solidFill>
                <a:cs typeface="Times New Roman" pitchFamily="18" charset="0"/>
              </a:rPr>
              <a:t> – внедрение электронной регистратуры в ЛПУ региона, формирование единых банков данных результатов обследований пациентов, медицинских изображение и пр.</a:t>
            </a:r>
            <a:endParaRPr lang="en-US" sz="3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3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rgbClr val="FF0000"/>
                </a:solidFill>
                <a:cs typeface="Times New Roman" pitchFamily="18" charset="0"/>
              </a:rPr>
              <a:t>образования</a:t>
            </a:r>
            <a:r>
              <a:rPr lang="ru-RU" sz="3800" dirty="0" smtClean="0">
                <a:solidFill>
                  <a:schemeClr val="tx1"/>
                </a:solidFill>
                <a:cs typeface="Times New Roman" pitchFamily="18" charset="0"/>
              </a:rPr>
              <a:t> – создание сквозной системы  в области дополнительного образования , системы единой записи</a:t>
            </a:r>
            <a:r>
              <a:rPr lang="ru-RU" sz="3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cs typeface="Times New Roman" pitchFamily="18" charset="0"/>
              </a:rPr>
              <a:t>в общеобразовательные школы, система контроля входа детей в школу и запись в профессиональные и высшие учебные заведения, появление систем дистанционного обучения как преподавателей, так и учеников</a:t>
            </a:r>
            <a:endParaRPr lang="en-US" sz="3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38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rgbClr val="FF0000"/>
                </a:solidFill>
                <a:cs typeface="Times New Roman" pitchFamily="18" charset="0"/>
              </a:rPr>
              <a:t>культуры</a:t>
            </a:r>
            <a:r>
              <a:rPr lang="ru-RU" sz="3800" dirty="0" smtClean="0">
                <a:solidFill>
                  <a:schemeClr val="tx1"/>
                </a:solidFill>
                <a:cs typeface="Times New Roman" pitchFamily="18" charset="0"/>
              </a:rPr>
              <a:t> – информатизация государственных библиотек и музеев региона, оцифровка их фондов, создание новых бесплатных образовательных ресурсов для школьников, запуск туристического портала и т.д.</a:t>
            </a:r>
          </a:p>
          <a:p>
            <a:pPr lvl="1"/>
            <a:endParaRPr lang="ru-RU" sz="3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itchFamily="34" charset="0"/>
              <a:buAutoNum type="arabicPeriod" startAt="2"/>
            </a:pPr>
            <a:r>
              <a:rPr lang="ru-RU" sz="3800" b="1" dirty="0" smtClean="0">
                <a:solidFill>
                  <a:schemeClr val="tx1"/>
                </a:solidFill>
                <a:latin typeface="+mn-lt"/>
              </a:rPr>
              <a:t>Развитие систем на базе спутниковой навигации</a:t>
            </a:r>
            <a:r>
              <a:rPr lang="en-US" sz="3800" b="1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971550" lvl="1" indent="-514350">
              <a:buFont typeface="+mj-lt"/>
              <a:buAutoNum type="alphaLcParenR"/>
            </a:pPr>
            <a:r>
              <a:rPr lang="ru-RU" sz="3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мониторинг общественного транспорта, школьных автобусов, машин скорой помощи, мусоровозов и прочей ЖКХ техники</a:t>
            </a:r>
            <a:endParaRPr lang="en-US" sz="3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ru-RU" sz="3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внедрение технологии интеллектуальной оплаты проезда (списание денег с карт в зависимости от расстояния, преодоленного пассажиром)</a:t>
            </a:r>
            <a:endParaRPr lang="ru-RU" sz="3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Arial" pitchFamily="34" charset="0"/>
              <a:buAutoNum type="arabicPeriod" startAt="2"/>
            </a:pPr>
            <a:endParaRPr lang="ru-RU" sz="2400" dirty="0" smtClean="0">
              <a:solidFill>
                <a:schemeClr val="tx1"/>
              </a:solidFill>
            </a:endParaRPr>
          </a:p>
          <a:p>
            <a:pPr lvl="1"/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032" y="99392"/>
            <a:ext cx="8964488" cy="737320"/>
          </a:xfrm>
        </p:spPr>
        <p:txBody>
          <a:bodyPr/>
          <a:lstStyle/>
          <a:p>
            <a:pPr algn="ctr"/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Цифровая экономика: основа роста благосостояния граждан</a:t>
            </a:r>
            <a:endParaRPr lang="en-US" sz="2900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96305" y="1196529"/>
            <a:ext cx="7848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0F298F"/>
              </a:buClr>
              <a:buSzPct val="150000"/>
              <a:buFont typeface="Arial" charset="0"/>
              <a:buChar char="•"/>
            </a:pPr>
            <a:endParaRPr lang="en-US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6" name="Содержимое 9"/>
          <p:cNvSpPr txBox="1">
            <a:spLocks/>
          </p:cNvSpPr>
          <p:nvPr/>
        </p:nvSpPr>
        <p:spPr>
          <a:xfrm>
            <a:off x="356617" y="1410395"/>
            <a:ext cx="8247063" cy="54749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Char char="4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http://filearchive.cnews.ru/img/reviews/2014/10/28/srssrrr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5608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9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254277" cy="85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Новая миссия </a:t>
            </a:r>
            <a:r>
              <a:rPr lang="ru-RU" b="1" dirty="0" err="1" smtClean="0"/>
              <a:t>ит</a:t>
            </a:r>
            <a:r>
              <a:rPr lang="ru-RU" b="1" dirty="0" smtClean="0"/>
              <a:t>: </a:t>
            </a:r>
            <a:br>
              <a:rPr lang="ru-RU" b="1" dirty="0" smtClean="0"/>
            </a:br>
            <a:r>
              <a:rPr lang="ru-RU" b="1" dirty="0" smtClean="0"/>
              <a:t>генерация инноваций </a:t>
            </a:r>
            <a:endParaRPr lang="ru-RU" b="1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95536" y="1124744"/>
            <a:ext cx="8137339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0F298F"/>
              </a:buClr>
              <a:buSzPct val="150000"/>
              <a:buFont typeface="Webdings" pitchFamily="18" charset="2"/>
              <a:buChar char="4"/>
            </a:pPr>
            <a:r>
              <a:rPr lang="ru-RU" altLang="ja-JP" dirty="0" smtClean="0">
                <a:solidFill>
                  <a:srgbClr val="696A6C"/>
                </a:solidFill>
              </a:rPr>
              <a:t>Изменение  и усиление роли ИТ приведет к  инновациям во всех сферах</a:t>
            </a:r>
          </a:p>
          <a:p>
            <a:pPr eaLnBrk="0" hangingPunct="0">
              <a:buClr>
                <a:srgbClr val="0F298F"/>
              </a:buClr>
              <a:buSzPct val="150000"/>
              <a:buNone/>
            </a:pPr>
            <a:endParaRPr lang="en-US" altLang="ja-JP" dirty="0" smtClean="0">
              <a:solidFill>
                <a:srgbClr val="696A6C"/>
              </a:solidFill>
            </a:endParaRPr>
          </a:p>
          <a:p>
            <a:pPr eaLnBrk="0" hangingPunct="0">
              <a:buClr>
                <a:srgbClr val="0F298F"/>
              </a:buClr>
              <a:buSzPct val="150000"/>
              <a:buFont typeface="Webdings" pitchFamily="18" charset="2"/>
              <a:buChar char="4"/>
            </a:pPr>
            <a:r>
              <a:rPr lang="ru-RU" altLang="ja-JP" dirty="0" smtClean="0">
                <a:solidFill>
                  <a:srgbClr val="696A6C"/>
                </a:solidFill>
              </a:rPr>
              <a:t>ИТ создает новые  ценности в  процессе модернизации </a:t>
            </a:r>
            <a:endParaRPr lang="ja-JP" altLang="en-US" dirty="0" smtClean="0">
              <a:solidFill>
                <a:srgbClr val="696A6C"/>
              </a:solidFill>
            </a:endParaRPr>
          </a:p>
          <a:p>
            <a:endParaRPr lang="ja-JP" alt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90887" y="2564904"/>
            <a:ext cx="4054604" cy="1656184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НОВАЯ РОЛЬ ИТ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 стоимости продуктов и бизнеса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более совершенного общества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возможностей людей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90887" y="4653136"/>
            <a:ext cx="4054604" cy="1656184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ПОВСЕДНЕВНАЯ РОЛЬ ИТ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продуктивности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бизнес-процессов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5491" y="2492896"/>
            <a:ext cx="3788729" cy="1728192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СОЦИАЛЬНЫЕ ИННОВАЦИИ</a:t>
            </a:r>
            <a:br>
              <a:rPr lang="ru-RU" sz="2400" b="1" dirty="0" smtClean="0"/>
            </a:br>
            <a:r>
              <a:rPr lang="ru-RU" sz="2400" b="1" dirty="0" smtClean="0"/>
              <a:t>БИЗНЕС ИННОВАЦИИ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5491" y="4653136"/>
            <a:ext cx="3855198" cy="16561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МОДЕРНИЗАЦИЯ  (ОСНОВА ИННОВАЦИЙ)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876649" y="4221088"/>
            <a:ext cx="44735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6604841" y="4221088"/>
            <a:ext cx="46528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56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7917638" cy="856800"/>
          </a:xfrm>
        </p:spPr>
        <p:txBody>
          <a:bodyPr>
            <a:noAutofit/>
          </a:bodyPr>
          <a:lstStyle/>
          <a:p>
            <a:r>
              <a:rPr lang="ru-RU" sz="2800" cap="all" dirty="0">
                <a:latin typeface="+mn-lt"/>
                <a:cs typeface="Times New Roman" pitchFamily="18" charset="0"/>
              </a:rPr>
              <a:t> </a:t>
            </a:r>
            <a:r>
              <a:rPr lang="ru-RU" sz="2800" cap="all" dirty="0" smtClean="0">
                <a:latin typeface="+mn-lt"/>
                <a:cs typeface="Times New Roman" pitchFamily="18" charset="0"/>
              </a:rPr>
              <a:t>Пример архитектуры ИКТ компании</a:t>
            </a:r>
            <a:endParaRPr lang="ru-RU" sz="2900" b="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3002" y="306523"/>
            <a:ext cx="900100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ru-RU" sz="1600" b="1" cap="all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/>
            <a:endParaRPr lang="ru-RU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074" name="Picture 2" descr="http://www.mediacs.it/images/slides/slideserviz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49" y="8626"/>
            <a:ext cx="1169223" cy="949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0235865"/>
              </p:ext>
            </p:extLst>
          </p:nvPr>
        </p:nvGraphicFramePr>
        <p:xfrm>
          <a:off x="2699792" y="1124744"/>
          <a:ext cx="400475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Стрелка вправо 23"/>
          <p:cNvSpPr/>
          <p:nvPr/>
        </p:nvSpPr>
        <p:spPr>
          <a:xfrm>
            <a:off x="2228460" y="1412776"/>
            <a:ext cx="975388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6070827" y="3171701"/>
            <a:ext cx="93610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Интранет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89186" y="1268760"/>
            <a:ext cx="204731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работу  с целевыми группами (лояльность, мониторинг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итд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Продажи (маркетинг, продвижение, реклама, прямые продажи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итд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Имидж,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общ.мнение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интерактивное участие целевых групп в деятельности  компании.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06930" y="2729048"/>
            <a:ext cx="213707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Автоматизацию внутренних процессов компании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между департаментами и филиалами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Федеральными АИС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деятельности компании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аналитической информации при принятии решений и планировании деятельности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06931" y="4215817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 эксплуатацию ИКТ компании в рамках Единой технической политики и концепции и единого </a:t>
            </a:r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SLA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Экономию средств на эффекте масштаба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надежности функционирования ИС и Публичных ресурсов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870" y="1268760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ПОТРЕБИТЕЛИ, ПАРТНЕРЫ, ЧИНОВНИКИ, ГРАЖДАНЕ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615" y="2729048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СОТРУДНИКИ ЦЕНТРАЛЬНОГО АППАРАТА И РЕГИОНАЛЬНЫХ ПРЕДСТАВИТЕЛЬСТВ,  И ФИЛИАЛОВ,УПОЛНОМОЧЕННЫЕ СОТРУДНИКИ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615" y="4215817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ТЕХНИЧЕСКИЕ СПЕЦИАЛИСТЫ ОБЕСПЕЧИВАЮЩИЕ ФУНКЦИОНИРОВАНИЕ ИНФОРМАЦИОННЫХ СИСТЕМ И ИНФРАСТРУКТУРЫ КОМПАНИИ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08720"/>
            <a:ext cx="1384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Пользователи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5439" y="930206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241218" y="3171701"/>
            <a:ext cx="962630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АРМ, ЛВС,</a:t>
            </a:r>
          </a:p>
          <a:p>
            <a:pPr algn="ctr"/>
            <a:r>
              <a:rPr lang="ru-RU" sz="1000" dirty="0" err="1" smtClean="0">
                <a:solidFill>
                  <a:schemeClr val="tx1"/>
                </a:solidFill>
              </a:rPr>
              <a:t>интранет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940152" y="4593204"/>
            <a:ext cx="1080120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Система управления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5940152" y="1484784"/>
            <a:ext cx="104903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2241218" y="4611861"/>
            <a:ext cx="1034638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Система управления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26964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7917638" cy="856800"/>
          </a:xfrm>
        </p:spPr>
        <p:txBody>
          <a:bodyPr>
            <a:noAutofit/>
          </a:bodyPr>
          <a:lstStyle/>
          <a:p>
            <a:r>
              <a:rPr lang="ru-RU" sz="2800" cap="all" dirty="0">
                <a:latin typeface="+mn-lt"/>
                <a:cs typeface="Times New Roman" pitchFamily="18" charset="0"/>
              </a:rPr>
              <a:t> </a:t>
            </a:r>
            <a:r>
              <a:rPr lang="ru-RU" sz="2800" cap="all" dirty="0" smtClean="0">
                <a:latin typeface="+mn-lt"/>
                <a:cs typeface="Times New Roman" pitchFamily="18" charset="0"/>
              </a:rPr>
              <a:t>Пример архитектуры ИКТ региона</a:t>
            </a:r>
            <a:r>
              <a:rPr lang="ru-RU" sz="2900" b="0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0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b="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3002" y="306523"/>
            <a:ext cx="900100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ru-RU" sz="1600" b="1" cap="all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/>
            <a:endParaRPr lang="ru-RU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074" name="Picture 2" descr="http://www.mediacs.it/images/slides/slideserviz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49" y="8626"/>
            <a:ext cx="1169223" cy="949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0235865"/>
              </p:ext>
            </p:extLst>
          </p:nvPr>
        </p:nvGraphicFramePr>
        <p:xfrm>
          <a:off x="2699792" y="1124744"/>
          <a:ext cx="400475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Стрелка вправо 23"/>
          <p:cNvSpPr/>
          <p:nvPr/>
        </p:nvSpPr>
        <p:spPr>
          <a:xfrm>
            <a:off x="2228460" y="1412776"/>
            <a:ext cx="975388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6070827" y="3171701"/>
            <a:ext cx="93610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СМЭВ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89186" y="1227485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обработку запросов граждан,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государственных услуг в электронном виде,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публичное информирование населения региона о деятельности ОГВ (прозрачность)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интерактивное участие населения в деятельности ОГВ.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06931" y="2729048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Автоматизацию внутренних процессов ОГВ и РОИВ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между ОГВ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Федеральными АИС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деятельности ОГВ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аналитической информации при принятии решений и планировании деятельности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06931" y="4215817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 эксплуатацию ИКТ ОГВ МО в рамках Единой технической политики и концепции.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Экономию средств на эффекте масштаба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надежности функционирования АИС и Публичных ресурсов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870" y="1268760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ГРАЖДАНЕ И ОРГАНИЗАЦИИ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615" y="2729048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СОТРУДНИКИ ВЕДОМСТВ ИСПОЛНЯЮЩИЕ ФУНКЦИИ ОРГАНОВ ГОСУДАРСТВЕННОЙ ВЛАСТИ И МЕСТНОГО САМОУПРАВЛЕНИЯ, СОТРУДНИКИ ОБЕСПЕЧИВАЮЩИХ ПОДРАЗДЕЛЕНИЙ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615" y="4215817"/>
            <a:ext cx="1728192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ТЕХНИЧЕСКИЕ СПЕЦИАЛИСТЫ ОБЕСПЕЧИВАЮЩИЕ ФУНКЦИОНИРОВАНИЕ ИНФОРМАЦИОННЫХ СИСТЕМ И ИНФРАСТРУКТУРЫ ПРАВИТЕЛЬСТВА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08720"/>
            <a:ext cx="1384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Пользователи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5439" y="908720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241218" y="3171701"/>
            <a:ext cx="93610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АРМ, ЛВС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5940152" y="4593204"/>
            <a:ext cx="1080120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Система управления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5940152" y="1484784"/>
            <a:ext cx="104903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2241218" y="4611861"/>
            <a:ext cx="1034638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Система управления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26964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92888" cy="85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силиконовой долины </a:t>
            </a:r>
            <a:r>
              <a:rPr lang="en-US" b="1" dirty="0" smtClean="0"/>
              <a:t>/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«Макет» российской </a:t>
            </a:r>
            <a:r>
              <a:rPr lang="ru-RU" b="1" dirty="0" err="1" smtClean="0"/>
              <a:t>ит</a:t>
            </a:r>
            <a:r>
              <a:rPr lang="ru-RU" b="1" dirty="0" smtClean="0"/>
              <a:t> сферы</a:t>
            </a:r>
            <a:endParaRPr lang="ru-RU" b="1" dirty="0"/>
          </a:p>
        </p:txBody>
      </p:sp>
      <p:pic>
        <p:nvPicPr>
          <p:cNvPr id="5" name="Рисунок 4" descr="http://filearchive.cnews.ru/img/reviews/2014/11/05/rrrrrrsrr_4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7625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5148064" y="1412776"/>
          <a:ext cx="399593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220072" y="5139903"/>
            <a:ext cx="2200275" cy="12414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Университеты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Фонды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Сервисные компании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Исследовательские организации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V="1">
            <a:off x="6660232" y="4509120"/>
            <a:ext cx="360040" cy="576064"/>
          </a:xfrm>
          <a:prstGeom prst="straightConnector1">
            <a:avLst/>
          </a:prstGeom>
          <a:noFill/>
          <a:ln>
            <a:solidFill>
              <a:schemeClr val="accent2">
                <a:lumMod val="50000"/>
              </a:schemeClr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10356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328613" y="333375"/>
            <a:ext cx="75819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ru-RU" sz="29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ИТ в цифрах</a:t>
            </a:r>
            <a:r>
              <a:rPr lang="en-US" sz="29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, 2014 </a:t>
            </a:r>
            <a:endParaRPr lang="en-US" sz="29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468313" y="1052513"/>
            <a:ext cx="7848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0F298F"/>
              </a:buClr>
              <a:buSzPct val="150000"/>
              <a:buFont typeface="Arial" charset="0"/>
              <a:buChar char="•"/>
            </a:pPr>
            <a:endParaRPr lang="en-US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8196" name="Содержимое 9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608512"/>
          </a:xfrm>
        </p:spPr>
        <p:txBody>
          <a:bodyPr/>
          <a:lstStyle/>
          <a:p>
            <a:r>
              <a:rPr lang="ru-RU" sz="2800" dirty="0" smtClean="0"/>
              <a:t>Общий объем ИТ рынка на 2014 г – 698 </a:t>
            </a:r>
            <a:r>
              <a:rPr lang="ru-RU" sz="2800" dirty="0" err="1" smtClean="0"/>
              <a:t>млрд.руб</a:t>
            </a:r>
            <a:r>
              <a:rPr lang="ru-RU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ru-RU" sz="2800" dirty="0" smtClean="0"/>
              <a:t>658 </a:t>
            </a:r>
            <a:r>
              <a:rPr lang="ru-RU" sz="2800" dirty="0" err="1" smtClean="0"/>
              <a:t>млрд.руб</a:t>
            </a:r>
            <a:r>
              <a:rPr lang="ru-RU" sz="2800" dirty="0" smtClean="0"/>
              <a:t> в 2013 г</a:t>
            </a:r>
          </a:p>
          <a:p>
            <a:r>
              <a:rPr lang="ru-RU" sz="2800" dirty="0" smtClean="0"/>
              <a:t>Рост ИТ рынка в рублях, при общем падении российской экономики на 10-11%</a:t>
            </a:r>
          </a:p>
          <a:p>
            <a:r>
              <a:rPr lang="ru-RU" sz="2800" dirty="0" smtClean="0"/>
              <a:t>Падение ИТ рынка на </a:t>
            </a:r>
            <a:r>
              <a:rPr lang="en-US" sz="2800" dirty="0" smtClean="0"/>
              <a:t>~</a:t>
            </a:r>
            <a:r>
              <a:rPr lang="ru-RU" sz="2800" dirty="0" smtClean="0"/>
              <a:t>15% в иностранной валюте</a:t>
            </a:r>
          </a:p>
          <a:p>
            <a:r>
              <a:rPr lang="ru-RU" sz="2800" dirty="0" smtClean="0"/>
              <a:t>ИКТ расходы </a:t>
            </a:r>
            <a:r>
              <a:rPr lang="ru-RU" sz="2800" dirty="0" err="1" smtClean="0"/>
              <a:t>гос.сектора</a:t>
            </a:r>
            <a:r>
              <a:rPr lang="ru-RU" sz="2800" dirty="0" smtClean="0"/>
              <a:t> снизились, в том числе:</a:t>
            </a:r>
          </a:p>
          <a:p>
            <a:pPr lvl="1"/>
            <a:r>
              <a:rPr lang="ru-RU" sz="2600" dirty="0" smtClean="0"/>
              <a:t>Снижение </a:t>
            </a:r>
            <a:r>
              <a:rPr lang="ru-RU" sz="2600" dirty="0" err="1" smtClean="0"/>
              <a:t>ИКТ-расходов</a:t>
            </a:r>
            <a:r>
              <a:rPr lang="ru-RU" sz="2600" dirty="0" smtClean="0"/>
              <a:t> федеральных ведомств (-14% к 2013 г.)</a:t>
            </a:r>
          </a:p>
          <a:p>
            <a:pPr lvl="1"/>
            <a:r>
              <a:rPr lang="ru-RU" sz="2600" dirty="0" smtClean="0"/>
              <a:t>Рост </a:t>
            </a:r>
            <a:r>
              <a:rPr lang="ru-RU" sz="2600" dirty="0" err="1" smtClean="0"/>
              <a:t>ИКТ-затрат</a:t>
            </a:r>
            <a:r>
              <a:rPr lang="ru-RU" sz="2600" dirty="0" smtClean="0"/>
              <a:t> в регионах (+15% к 2013 г.)</a:t>
            </a:r>
            <a:endParaRPr lang="ru-RU" sz="2800" dirty="0" smtClean="0"/>
          </a:p>
          <a:p>
            <a:r>
              <a:rPr lang="ru-RU" sz="2800" dirty="0" smtClean="0"/>
              <a:t>Разнонаправленные прогнозы на 2015-2016 </a:t>
            </a:r>
            <a:r>
              <a:rPr lang="ru-RU" sz="2800" dirty="0" err="1" smtClean="0"/>
              <a:t>гг</a:t>
            </a: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CC87D2-9B1A-4405-9584-CED0E37C59DD}" type="slidenum">
              <a:rPr lang="ru-RU" smtClean="0"/>
              <a:pPr/>
              <a:t>8</a:t>
            </a:fld>
            <a:endParaRPr lang="ru-RU" dirty="0" smtClean="0"/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2669" y="5805264"/>
            <a:ext cx="1025835" cy="1019301"/>
          </a:xfrm>
          <a:prstGeom prst="rect">
            <a:avLst/>
          </a:prstGeom>
        </p:spPr>
      </p:pic>
      <p:pic>
        <p:nvPicPr>
          <p:cNvPr id="7" name="Picture 2" descr="E:\документы\РДСол\Правительство_МО\ФИРМстиль\power point_шаблон\pic\gold_fon.jpg"/>
          <p:cNvPicPr>
            <a:picLocks noChangeAspect="1" noChangeArrowheads="1"/>
          </p:cNvPicPr>
          <p:nvPr/>
        </p:nvPicPr>
        <p:blipFill>
          <a:blip r:embed="rId4" cstate="print"/>
          <a:srcRect l="50568"/>
          <a:stretch>
            <a:fillRect/>
          </a:stretch>
        </p:blipFill>
        <p:spPr bwMode="auto">
          <a:xfrm>
            <a:off x="0" y="836712"/>
            <a:ext cx="9144000" cy="659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032" y="99392"/>
            <a:ext cx="8964488" cy="737320"/>
          </a:xfrm>
        </p:spPr>
        <p:txBody>
          <a:bodyPr/>
          <a:lstStyle/>
          <a:p>
            <a:pPr algn="ctr"/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Ключевые вызовы кризиса: </a:t>
            </a:r>
            <a:br>
              <a:rPr lang="ru-RU" sz="29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cap="all" dirty="0" smtClean="0">
                <a:latin typeface="Times New Roman" pitchFamily="18" charset="0"/>
                <a:cs typeface="Times New Roman" pitchFamily="18" charset="0"/>
              </a:rPr>
              <a:t>стимул для роста</a:t>
            </a:r>
            <a:endParaRPr lang="en-US" sz="2900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96305" y="1196529"/>
            <a:ext cx="78486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buClr>
                <a:srgbClr val="0F298F"/>
              </a:buClr>
              <a:buSzPct val="150000"/>
              <a:buFont typeface="Arial" charset="0"/>
              <a:buChar char="•"/>
            </a:pPr>
            <a:endParaRPr lang="en-US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6" name="Содержимое 9"/>
          <p:cNvSpPr txBox="1">
            <a:spLocks/>
          </p:cNvSpPr>
          <p:nvPr/>
        </p:nvSpPr>
        <p:spPr>
          <a:xfrm>
            <a:off x="356617" y="1410395"/>
            <a:ext cx="8247063" cy="54749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Char char="4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298F"/>
              </a:buClr>
              <a:buSzPct val="150000"/>
              <a:buFont typeface="Webdings" pitchFamily="18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696A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kern="0" dirty="0" smtClean="0">
                <a:latin typeface="+mn-lt"/>
              </a:rPr>
              <a:t>Валютный курс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kern="0" dirty="0" smtClean="0">
                <a:latin typeface="+mn-lt"/>
              </a:rPr>
              <a:t>Зарубежные санкции в отношении компаний и технологий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r>
              <a:rPr lang="ru-RU" sz="2000" kern="0" dirty="0" smtClean="0">
                <a:latin typeface="+mn-lt"/>
              </a:rPr>
              <a:t>Вопросы национальной безопасности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F298F"/>
              </a:buClr>
              <a:buSzPct val="150000"/>
              <a:buFont typeface="Webdings" pitchFamily="18" charset="2"/>
              <a:buChar char="4"/>
              <a:defRPr/>
            </a:pPr>
            <a:endParaRPr lang="ru-RU" sz="2000" kern="0" dirty="0" smtClean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buClr>
                <a:srgbClr val="0F298F"/>
              </a:buClr>
              <a:buSzPct val="150000"/>
              <a:defRPr/>
            </a:pPr>
            <a:r>
              <a:rPr lang="ru-RU" sz="2000" kern="0" dirty="0" smtClean="0">
                <a:latin typeface="+mn-lt"/>
              </a:rPr>
              <a:t>Реорганизация </a:t>
            </a:r>
            <a:r>
              <a:rPr lang="ru-RU" sz="2000" kern="0" dirty="0" err="1" smtClean="0">
                <a:latin typeface="+mn-lt"/>
              </a:rPr>
              <a:t>ИТ-отрасли</a:t>
            </a:r>
            <a:endParaRPr lang="ru-RU" sz="2000" kern="0" dirty="0" smtClean="0">
              <a:latin typeface="+mn-lt"/>
            </a:endParaRPr>
          </a:p>
        </p:txBody>
      </p:sp>
      <p:pic>
        <p:nvPicPr>
          <p:cNvPr id="80898" name="Picture 2" descr="Дальнейшее падение российского рубля может больно ударить по белорусской эконом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42746"/>
            <a:ext cx="2664296" cy="1998222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80900" name="Picture 4" descr="ЕС готов дополнить санкции против РФ, если боевики возьмут а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230" y="2564904"/>
            <a:ext cx="2638906" cy="1950996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80902" name="Picture 6" descr="Свои бизнес - Русский бизн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907" y="1109846"/>
            <a:ext cx="2742565" cy="2175138"/>
          </a:xfrm>
          <a:prstGeom prst="roundRect">
            <a:avLst>
              <a:gd name="adj" fmla="val 10136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Стрелка вправо 7"/>
          <p:cNvSpPr/>
          <p:nvPr/>
        </p:nvSpPr>
        <p:spPr bwMode="auto">
          <a:xfrm>
            <a:off x="683568" y="5805264"/>
            <a:ext cx="45719" cy="7200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696A6C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683568" y="5877272"/>
            <a:ext cx="864096" cy="33375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696A6C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923928" y="5733256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696A6C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4139952" y="5589240"/>
            <a:ext cx="432048" cy="792088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rgbClr val="696A6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4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696A6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6234</TotalTime>
  <Words>2369</Words>
  <Application>Microsoft Office PowerPoint</Application>
  <PresentationFormat>Экран (4:3)</PresentationFormat>
  <Paragraphs>664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3_Специальное оформление</vt:lpstr>
      <vt:lpstr>4_Специальное оформление</vt:lpstr>
      <vt:lpstr>ИТ сфера в России сегодня: вызовы в условиях кризиса</vt:lpstr>
      <vt:lpstr>Слайд 2</vt:lpstr>
      <vt:lpstr>Цифровая экономика: основа роста благосостояния граждан</vt:lpstr>
      <vt:lpstr>Новая миссия ит:  генерация инноваций </vt:lpstr>
      <vt:lpstr> Пример архитектуры ИКТ компании</vt:lpstr>
      <vt:lpstr> Пример архитектуры ИКТ региона </vt:lpstr>
      <vt:lpstr>Структура силиконовой долины / «Макет» российской ит сферы</vt:lpstr>
      <vt:lpstr>Слайд 8</vt:lpstr>
      <vt:lpstr>Ключевые вызовы кризиса:  стимул для роста</vt:lpstr>
      <vt:lpstr>Ключевые тренды и технологии</vt:lpstr>
      <vt:lpstr>Ключевые тренды и технологии</vt:lpstr>
      <vt:lpstr>Слайд 12</vt:lpstr>
      <vt:lpstr>Роль государства:  государство как регулятор</vt:lpstr>
      <vt:lpstr>Роль государства:  государство как ключевой заказчик</vt:lpstr>
      <vt:lpstr>Открытые вопросы</vt:lpstr>
      <vt:lpstr>Спасибо за внимание</vt:lpstr>
      <vt:lpstr>ПРИЛОЖЕНИЯ</vt:lpstr>
      <vt:lpstr>Крупнейшие ИТ-компании России, 2013*</vt:lpstr>
      <vt:lpstr>Крупнейшие ИТ-компании России, 2014</vt:lpstr>
      <vt:lpstr>Крупнейшие ИТ-консультанты, 2014</vt:lpstr>
      <vt:lpstr>Крупнейшие интеграционные проекты в госсекторе</vt:lpstr>
      <vt:lpstr>Крупнейшие федеральные ведомства России по величине ИКТ-расходов, 2014 </vt:lpstr>
      <vt:lpstr>ИКТ-расходы регионов, 2014</vt:lpstr>
      <vt:lpstr>Венчурные инвестиции в перспективные направления ИКТ в мире по числу сделок, в %</vt:lpstr>
      <vt:lpstr>Приоритетные направления развития икт региона</vt:lpstr>
      <vt:lpstr>1. Централизация ИТ-инфраструктуры</vt:lpstr>
      <vt:lpstr>2. Электронные услуги </vt:lpstr>
      <vt:lpstr>3. Для граждан и бизнеса</vt:lpstr>
    </vt:vector>
  </TitlesOfParts>
  <Company>JSC Sitronics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Осыка Александр Викторович</dc:creator>
  <cp:lastModifiedBy>MYurgelas</cp:lastModifiedBy>
  <cp:revision>281</cp:revision>
  <cp:lastPrinted>2010-03-30T11:13:34Z</cp:lastPrinted>
  <dcterms:created xsi:type="dcterms:W3CDTF">2008-06-17T15:04:41Z</dcterms:created>
  <dcterms:modified xsi:type="dcterms:W3CDTF">2015-11-25T08:48:18Z</dcterms:modified>
</cp:coreProperties>
</file>